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4" r:id="rId2"/>
    <p:sldId id="257" r:id="rId3"/>
    <p:sldId id="300" r:id="rId4"/>
    <p:sldId id="296" r:id="rId5"/>
    <p:sldId id="259" r:id="rId6"/>
    <p:sldId id="299" r:id="rId7"/>
    <p:sldId id="261" r:id="rId8"/>
    <p:sldId id="262" r:id="rId9"/>
    <p:sldId id="295" r:id="rId10"/>
    <p:sldId id="264" r:id="rId11"/>
    <p:sldId id="263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EDB3"/>
    <a:srgbClr val="D4E8C6"/>
    <a:srgbClr val="A9D18E"/>
    <a:srgbClr val="003366"/>
    <a:srgbClr val="003399"/>
    <a:srgbClr val="FFD966"/>
    <a:srgbClr val="BFDDAB"/>
    <a:srgbClr val="F4B183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3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6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2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4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6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0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3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9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1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2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/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6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521287"/>
              </p:ext>
            </p:extLst>
          </p:nvPr>
        </p:nvGraphicFramePr>
        <p:xfrm>
          <a:off x="2011678" y="2135595"/>
          <a:ext cx="8187510" cy="41761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108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66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56881"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dirty="0"/>
                        <a:t> مجموعة العلوم التجارية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dirty="0"/>
                        <a:t>للصف الأول الثانوي </a:t>
                      </a:r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0832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000" b="1" dirty="0">
                          <a:cs typeface="+mn-cs"/>
                        </a:rPr>
                        <a:t>الثقافة التجارية – ثقف 101</a:t>
                      </a:r>
                      <a:endParaRPr lang="en-US" sz="2000" b="1" dirty="0">
                        <a:cs typeface="+mn-cs"/>
                      </a:endParaRPr>
                    </a:p>
                    <a:p>
                      <a:pPr algn="ctr"/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BH" sz="2000" b="1" dirty="0"/>
                    </a:p>
                    <a:p>
                      <a:pPr algn="ctr" rtl="1"/>
                      <a:r>
                        <a:rPr lang="ar-BH" sz="2000" b="1" dirty="0"/>
                        <a:t>المادة</a:t>
                      </a:r>
                    </a:p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2762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  <a:p>
                      <a:pPr algn="ctr"/>
                      <a:r>
                        <a:rPr lang="ar-BH" sz="2000" b="1" dirty="0"/>
                        <a:t>الخامسة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  <a:p>
                      <a:pPr algn="ctr"/>
                      <a:r>
                        <a:rPr lang="ar-BH" sz="2000" b="1" dirty="0"/>
                        <a:t>الوحدة  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10832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000" b="1" dirty="0"/>
                        <a:t>المحاسبة المالية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BH" sz="2000" b="1" dirty="0"/>
                    </a:p>
                    <a:p>
                      <a:pPr algn="ctr" rtl="1"/>
                      <a:r>
                        <a:rPr lang="ar-BH" sz="2000" b="1" dirty="0"/>
                        <a:t>الدرس</a:t>
                      </a:r>
                    </a:p>
                    <a:p>
                      <a:pPr algn="ctr"/>
                      <a:endParaRPr lang="ar-BH" sz="2000" b="1" dirty="0"/>
                    </a:p>
                    <a:p>
                      <a:pPr algn="r" rtl="1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72272"/>
            <a:ext cx="1219200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BH" sz="1600" dirty="0"/>
              <a:t>وزارة التربية والتعليم – 2020م</a:t>
            </a:r>
            <a:endParaRPr lang="en-US" sz="16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6572272"/>
            <a:ext cx="12192000" cy="29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4B108771-9454-4C62-A214-E26CA5E7D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220365"/>
              </p:ext>
            </p:extLst>
          </p:nvPr>
        </p:nvGraphicFramePr>
        <p:xfrm>
          <a:off x="896645" y="755226"/>
          <a:ext cx="8345008" cy="4812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6252">
                  <a:extLst>
                    <a:ext uri="{9D8B030D-6E8A-4147-A177-3AD203B41FA5}">
                      <a16:colId xmlns:a16="http://schemas.microsoft.com/office/drawing/2014/main" xmlns="" val="3835378173"/>
                    </a:ext>
                  </a:extLst>
                </a:gridCol>
                <a:gridCol w="2086252">
                  <a:extLst>
                    <a:ext uri="{9D8B030D-6E8A-4147-A177-3AD203B41FA5}">
                      <a16:colId xmlns:a16="http://schemas.microsoft.com/office/drawing/2014/main" xmlns="" val="706396077"/>
                    </a:ext>
                  </a:extLst>
                </a:gridCol>
                <a:gridCol w="2086252">
                  <a:extLst>
                    <a:ext uri="{9D8B030D-6E8A-4147-A177-3AD203B41FA5}">
                      <a16:colId xmlns:a16="http://schemas.microsoft.com/office/drawing/2014/main" xmlns="" val="1103020488"/>
                    </a:ext>
                  </a:extLst>
                </a:gridCol>
                <a:gridCol w="2086252">
                  <a:extLst>
                    <a:ext uri="{9D8B030D-6E8A-4147-A177-3AD203B41FA5}">
                      <a16:colId xmlns:a16="http://schemas.microsoft.com/office/drawing/2014/main" xmlns="" val="3263319788"/>
                    </a:ext>
                  </a:extLst>
                </a:gridCol>
              </a:tblGrid>
              <a:tr h="562742">
                <a:tc gridSpan="2">
                  <a:txBody>
                    <a:bodyPr/>
                    <a:lstStyle/>
                    <a:p>
                      <a:pPr algn="ctr"/>
                      <a:r>
                        <a:rPr lang="ar-BH" dirty="0"/>
                        <a:t>الخصوم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BH" dirty="0"/>
                        <a:t>الأصول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45247468"/>
                  </a:ext>
                </a:extLst>
              </a:tr>
              <a:tr h="641461"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rgbClr val="7030A0"/>
                          </a:solidFill>
                        </a:rPr>
                        <a:t>خصوم طويلة الاجل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rgbClr val="7030A0"/>
                          </a:solidFill>
                        </a:rPr>
                        <a:t>خصوم قصيرة الاجل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rgbClr val="7030A0"/>
                          </a:solidFill>
                        </a:rPr>
                        <a:t>الأصول الثابتة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>
                          <a:solidFill>
                            <a:srgbClr val="7030A0"/>
                          </a:solidFill>
                        </a:rPr>
                        <a:t>الأصول المتداولة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128019"/>
                  </a:ext>
                </a:extLst>
              </a:tr>
              <a:tr h="562742"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قرض طويل الاجل اكثر من 5 سنوات  </a:t>
                      </a:r>
                      <a:endParaRPr lang="en-US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أوراق الدفع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مباني و أراضي</a:t>
                      </a:r>
                      <a:endParaRPr lang="en-US" b="1" dirty="0"/>
                    </a:p>
                  </a:txBody>
                  <a:tcP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 smtClean="0"/>
                        <a:t>الصندوق(النقدية)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3269733"/>
                  </a:ext>
                </a:extLst>
              </a:tr>
              <a:tr h="562742"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قرض متوسط الاجل ( 1-5 سنوات )</a:t>
                      </a:r>
                      <a:endParaRPr lang="en-US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الدائنون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اثاث</a:t>
                      </a:r>
                      <a:endParaRPr lang="en-US" b="1" dirty="0"/>
                    </a:p>
                  </a:txBody>
                  <a:tcP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البنك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1715915"/>
                  </a:ext>
                </a:extLst>
              </a:tr>
              <a:tr h="562742"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السندات </a:t>
                      </a:r>
                      <a:endParaRPr lang="en-US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قرض قصير الاجل ( سنة او اقل )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smtClean="0"/>
                        <a:t>آلات ومعدات</a:t>
                      </a:r>
                      <a:endParaRPr lang="en-US" b="1" dirty="0"/>
                    </a:p>
                  </a:txBody>
                  <a:tcP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 smtClean="0"/>
                        <a:t>مخزون اخر المدة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0698383"/>
                  </a:ext>
                </a:extLst>
              </a:tr>
              <a:tr h="562742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سيارات</a:t>
                      </a:r>
                      <a:endParaRPr lang="en-US" b="1" dirty="0"/>
                    </a:p>
                  </a:txBody>
                  <a:tcP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أوراق قبض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7817480"/>
                  </a:ext>
                </a:extLst>
              </a:tr>
              <a:tr h="562742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أدوات</a:t>
                      </a:r>
                      <a:endParaRPr lang="en-US" b="1" dirty="0"/>
                    </a:p>
                  </a:txBody>
                  <a:tcP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مدينون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3387225"/>
                  </a:ext>
                </a:extLst>
              </a:tr>
              <a:tr h="5627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شهرة المحل</a:t>
                      </a:r>
                      <a:endParaRPr lang="en-US" b="1" dirty="0"/>
                    </a:p>
                  </a:txBody>
                  <a:tcP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مهمات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015575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72272"/>
            <a:ext cx="1219200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BH" sz="1600" dirty="0"/>
              <a:t>وزارة التربية والتعليم – 2020م</a:t>
            </a:r>
            <a:endParaRPr lang="en-US" sz="16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6572272"/>
            <a:ext cx="12192000" cy="29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8BF82F9A-4B81-434D-B2FB-9620DD1B2A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923490"/>
              </p:ext>
            </p:extLst>
          </p:nvPr>
        </p:nvGraphicFramePr>
        <p:xfrm>
          <a:off x="781235" y="1318247"/>
          <a:ext cx="6821349" cy="3910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37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737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737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8000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endParaRPr lang="ar-BH" sz="24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حقوق الملكية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endParaRPr lang="ar-BH" sz="24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الخصوم</a:t>
                      </a:r>
                      <a:r>
                        <a:rPr lang="ar-BH" sz="2400" b="1" baseline="0" dirty="0">
                          <a:latin typeface="Calibri"/>
                          <a:ea typeface="Calibri"/>
                          <a:cs typeface="Arial"/>
                        </a:rPr>
                        <a:t>    </a:t>
                      </a:r>
                      <a:r>
                        <a:rPr lang="ar-BH" sz="2400" b="1" baseline="0" dirty="0" smtClean="0">
                          <a:latin typeface="Calibri"/>
                          <a:ea typeface="Calibri"/>
                          <a:cs typeface="Arial"/>
                        </a:rPr>
                        <a:t>    </a:t>
                      </a:r>
                      <a:r>
                        <a:rPr lang="ar-BH" sz="28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+</a:t>
                      </a:r>
                      <a:r>
                        <a:rPr lang="ar-BH" sz="24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      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endParaRPr lang="ar-BH" sz="24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r>
                        <a:rPr lang="ar-BH" sz="2400" b="1" dirty="0" smtClean="0">
                          <a:latin typeface="Calibri"/>
                          <a:ea typeface="Calibri"/>
                          <a:cs typeface="Arial"/>
                        </a:rPr>
                        <a:t>الأصول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689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endParaRPr lang="ar-BH" sz="24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 73000 دينار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endParaRPr lang="ar-BH" sz="24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32000 دينار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endParaRPr lang="ar-BH" sz="24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r>
                        <a:rPr lang="ar-BH" sz="2400" b="1" u="sng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Arial"/>
                        </a:rPr>
                        <a:t>105000 </a:t>
                      </a:r>
                      <a:r>
                        <a:rPr lang="ar-BH" sz="2400" b="1" u="sng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Arial"/>
                        </a:rPr>
                        <a:t>دينار</a:t>
                      </a:r>
                      <a:endParaRPr lang="en-US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689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endParaRPr lang="ar-BH" sz="24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r>
                        <a:rPr lang="ar-BH" sz="2400" b="1" u="sng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Arial"/>
                        </a:rPr>
                        <a:t>77000 دينار</a:t>
                      </a:r>
                      <a:endParaRPr lang="en-US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endParaRPr lang="ar-BH" sz="2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r>
                        <a:rPr lang="ar-BH" sz="24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21000 دينار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endParaRPr lang="ar-BH" sz="2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r>
                        <a:rPr lang="ar-BH" sz="24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98000 دينار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689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endParaRPr lang="ar-BH" sz="24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r>
                        <a:rPr lang="ar-BH" sz="24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90000 دينار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endParaRPr lang="ar-BH" sz="24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r>
                        <a:rPr lang="ar-BH" sz="2400" b="1" u="sng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Arial"/>
                        </a:rPr>
                        <a:t>52000 دينار</a:t>
                      </a:r>
                      <a:endParaRPr lang="en-US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endParaRPr lang="ar-BH" sz="24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r>
                        <a:rPr lang="ar-BH" sz="24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142000 دينار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321D05B-9A76-4419-9E53-19BDD9E2A716}"/>
              </a:ext>
            </a:extLst>
          </p:cNvPr>
          <p:cNvSpPr txBox="1"/>
          <p:nvPr/>
        </p:nvSpPr>
        <p:spPr>
          <a:xfrm>
            <a:off x="6096000" y="5047432"/>
            <a:ext cx="554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400" b="1" dirty="0">
                <a:solidFill>
                  <a:schemeClr val="accent5">
                    <a:lumMod val="75000"/>
                  </a:schemeClr>
                </a:solidFill>
              </a:rPr>
              <a:t>&gt;</a:t>
            </a:r>
            <a:r>
              <a:rPr lang="ar-BH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BH" sz="2400" b="1" dirty="0"/>
              <a:t>32000</a:t>
            </a:r>
            <a:r>
              <a:rPr lang="ar-BH" sz="2400" b="1" dirty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ar-BH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BH" sz="2400" b="1" dirty="0"/>
              <a:t>73000</a:t>
            </a:r>
            <a:r>
              <a:rPr lang="ar-BH" sz="2400" b="1" dirty="0">
                <a:solidFill>
                  <a:schemeClr val="accent5">
                    <a:lumMod val="75000"/>
                  </a:schemeClr>
                </a:solidFill>
              </a:rPr>
              <a:t>=</a:t>
            </a:r>
            <a:r>
              <a:rPr lang="ar-BH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BH" sz="2400" b="1" dirty="0" err="1">
                <a:solidFill>
                  <a:schemeClr val="accent2">
                    <a:lumMod val="75000"/>
                  </a:schemeClr>
                </a:solidFill>
              </a:rPr>
              <a:t>105000 </a:t>
            </a:r>
            <a:br>
              <a:rPr lang="ar-BH" sz="2400" b="1" dirty="0" err="1">
                <a:solidFill>
                  <a:schemeClr val="accent2">
                    <a:lumMod val="75000"/>
                  </a:schemeClr>
                </a:solidFill>
              </a:rPr>
            </a:br>
            <a:r>
              <a:rPr lang="ar-BH" sz="2400" b="1" dirty="0">
                <a:solidFill>
                  <a:schemeClr val="accent5">
                    <a:lumMod val="75000"/>
                  </a:schemeClr>
                </a:solidFill>
              </a:rPr>
              <a:t>&gt;</a:t>
            </a:r>
            <a:r>
              <a:rPr lang="ar-BH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BH" sz="2400" b="1" dirty="0" err="1">
                <a:solidFill>
                  <a:srgbClr val="FF0000"/>
                </a:solidFill>
              </a:rPr>
              <a:t>98000</a:t>
            </a:r>
            <a:r>
              <a:rPr lang="ar-BH" sz="2400" b="1" dirty="0" err="1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BH" sz="2400" b="1" dirty="0">
                <a:solidFill>
                  <a:schemeClr val="accent5">
                    <a:lumMod val="75000"/>
                  </a:schemeClr>
                </a:solidFill>
              </a:rPr>
              <a:t>–</a:t>
            </a:r>
            <a:r>
              <a:rPr lang="ar-BH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BH" sz="2400" b="1" dirty="0" err="1">
                <a:solidFill>
                  <a:srgbClr val="FF0000"/>
                </a:solidFill>
              </a:rPr>
              <a:t>21000</a:t>
            </a:r>
            <a:r>
              <a:rPr lang="ar-BH" sz="2400" b="1" dirty="0" err="1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BH" sz="2400" b="1" dirty="0">
                <a:solidFill>
                  <a:schemeClr val="accent5">
                    <a:lumMod val="75000"/>
                  </a:schemeClr>
                </a:solidFill>
              </a:rPr>
              <a:t>=</a:t>
            </a:r>
            <a:r>
              <a:rPr lang="ar-BH" sz="2400" b="1" dirty="0">
                <a:solidFill>
                  <a:schemeClr val="accent2">
                    <a:lumMod val="75000"/>
                  </a:schemeClr>
                </a:solidFill>
              </a:rPr>
              <a:t> 77000</a:t>
            </a:r>
            <a:br>
              <a:rPr lang="ar-BH" sz="24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ar-BH" sz="2400" b="1" dirty="0">
                <a:solidFill>
                  <a:schemeClr val="accent5">
                    <a:lumMod val="75000"/>
                  </a:schemeClr>
                </a:solidFill>
              </a:rPr>
              <a:t>&gt;</a:t>
            </a:r>
            <a:r>
              <a:rPr lang="ar-BH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BH" sz="2400" b="1" dirty="0" err="1">
                <a:solidFill>
                  <a:srgbClr val="7030A0"/>
                </a:solidFill>
              </a:rPr>
              <a:t>142000</a:t>
            </a:r>
            <a:r>
              <a:rPr lang="ar-BH" sz="2400" b="1" dirty="0" err="1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BH" sz="2400" b="1" dirty="0">
                <a:solidFill>
                  <a:schemeClr val="accent5">
                    <a:lumMod val="75000"/>
                  </a:schemeClr>
                </a:solidFill>
              </a:rPr>
              <a:t>–</a:t>
            </a:r>
            <a:r>
              <a:rPr lang="ar-BH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BH" sz="2400" b="1" dirty="0" err="1">
                <a:solidFill>
                  <a:srgbClr val="7030A0"/>
                </a:solidFill>
              </a:rPr>
              <a:t>90000</a:t>
            </a:r>
            <a:r>
              <a:rPr lang="ar-BH" sz="2400" b="1" dirty="0" err="1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BH" sz="2400" b="1" dirty="0">
                <a:solidFill>
                  <a:schemeClr val="accent5">
                    <a:lumMod val="75000"/>
                  </a:schemeClr>
                </a:solidFill>
              </a:rPr>
              <a:t>=</a:t>
            </a:r>
            <a:r>
              <a:rPr lang="ar-BH" sz="2400" b="1" dirty="0">
                <a:solidFill>
                  <a:schemeClr val="accent2">
                    <a:lumMod val="75000"/>
                  </a:schemeClr>
                </a:solidFill>
              </a:rPr>
              <a:t> 52000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DEFD15C-CF6F-48FB-BF06-4AED46513E4F}"/>
              </a:ext>
            </a:extLst>
          </p:cNvPr>
          <p:cNvSpPr txBox="1"/>
          <p:nvPr/>
        </p:nvSpPr>
        <p:spPr>
          <a:xfrm>
            <a:off x="1775534" y="470517"/>
            <a:ext cx="94813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800" b="1" dirty="0" smtClean="0">
                <a:solidFill>
                  <a:srgbClr val="C00000"/>
                </a:solidFill>
              </a:rPr>
              <a:t>نشاط : اكمل </a:t>
            </a:r>
            <a:r>
              <a:rPr lang="ar-BH" sz="2800" b="1" dirty="0">
                <a:solidFill>
                  <a:srgbClr val="C00000"/>
                </a:solidFill>
              </a:rPr>
              <a:t>الجدول التالي مستخدما المعادلة </a:t>
            </a:r>
            <a:r>
              <a:rPr lang="ar-BH" sz="2800" b="1" dirty="0" smtClean="0">
                <a:solidFill>
                  <a:srgbClr val="C00000"/>
                </a:solidFill>
              </a:rPr>
              <a:t>المحاسبية: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72272"/>
            <a:ext cx="1219200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BH" sz="1600" dirty="0"/>
              <a:t>وزارة التربية والتعليم – 2020م</a:t>
            </a:r>
            <a:endParaRPr lang="en-US" sz="16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6572272"/>
            <a:ext cx="12192000" cy="29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66C210B-8054-44CF-AC63-9D1E2104576E}"/>
              </a:ext>
            </a:extLst>
          </p:cNvPr>
          <p:cNvSpPr txBox="1"/>
          <p:nvPr/>
        </p:nvSpPr>
        <p:spPr>
          <a:xfrm>
            <a:off x="6071320" y="163523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400" b="1" dirty="0">
                <a:solidFill>
                  <a:srgbClr val="C00000"/>
                </a:solidFill>
              </a:rPr>
              <a:t>مثال 3 :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ar-SA" sz="2400" b="1" dirty="0">
                <a:solidFill>
                  <a:srgbClr val="C00000"/>
                </a:solidFill>
              </a:rPr>
              <a:t>من خلال المعطيات أدناه </a:t>
            </a:r>
            <a:r>
              <a:rPr lang="ar-BH" sz="2400" b="1" dirty="0">
                <a:solidFill>
                  <a:srgbClr val="C00000"/>
                </a:solidFill>
              </a:rPr>
              <a:t>المطلوب اعداد الميزانية العمومية لشركة </a:t>
            </a:r>
            <a:r>
              <a:rPr lang="ar-BH" sz="2400" b="1" dirty="0" smtClean="0">
                <a:solidFill>
                  <a:srgbClr val="C00000"/>
                </a:solidFill>
              </a:rPr>
              <a:t>الحياة </a:t>
            </a:r>
            <a:r>
              <a:rPr lang="ar-BH" sz="2400" b="1" dirty="0">
                <a:solidFill>
                  <a:srgbClr val="C00000"/>
                </a:solidFill>
              </a:rPr>
              <a:t>للسنة المنتهية </a:t>
            </a:r>
            <a:r>
              <a:rPr lang="ar-BH" sz="2000" b="1" dirty="0">
                <a:solidFill>
                  <a:srgbClr val="C00000"/>
                </a:solidFill>
              </a:rPr>
              <a:t>2019/6/31</a:t>
            </a:r>
            <a:r>
              <a:rPr lang="ar-SA" sz="2400" b="1" dirty="0">
                <a:solidFill>
                  <a:srgbClr val="C00000"/>
                </a:solidFill>
              </a:rPr>
              <a:t>م</a:t>
            </a:r>
            <a:r>
              <a:rPr lang="ar-BH" sz="2400" b="1" dirty="0">
                <a:solidFill>
                  <a:srgbClr val="C00000"/>
                </a:solidFill>
              </a:rPr>
              <a:t> :</a:t>
            </a:r>
            <a:endParaRPr lang="en-US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جدول 5">
            <a:extLst>
              <a:ext uri="{FF2B5EF4-FFF2-40B4-BE49-F238E27FC236}">
                <a16:creationId xmlns:a16="http://schemas.microsoft.com/office/drawing/2014/main" xmlns="" id="{EE7FB74C-4369-4F73-86AB-964715909A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904501"/>
              </p:ext>
            </p:extLst>
          </p:nvPr>
        </p:nvGraphicFramePr>
        <p:xfrm>
          <a:off x="7244177" y="1363852"/>
          <a:ext cx="4697264" cy="4732784"/>
        </p:xfrm>
        <a:graphic>
          <a:graphicData uri="http://schemas.openxmlformats.org/drawingml/2006/table">
            <a:tbl>
              <a:tblPr rtl="1" firstRow="1" bandRow="1">
                <a:tableStyleId>{327F97BB-C833-4FB7-BDE5-3F7075034690}</a:tableStyleId>
              </a:tblPr>
              <a:tblGrid>
                <a:gridCol w="11743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43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43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43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32341"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1" dirty="0"/>
                        <a:t>الصندوق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Estrangelo Edessa" pitchFamily="66" charset="0"/>
                        </a:rPr>
                        <a:t>10000</a:t>
                      </a:r>
                      <a:endParaRPr lang="ar-BH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1" dirty="0"/>
                        <a:t>أوراق القبض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Estrangelo Edessa" pitchFamily="66" charset="0"/>
                          <a:ea typeface="Calibri"/>
                          <a:cs typeface="Estrangelo Edessa" pitchFamily="66" charset="0"/>
                        </a:rPr>
                        <a:t>5000</a:t>
                      </a:r>
                      <a:endParaRPr lang="ar-BH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2341"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1" dirty="0"/>
                        <a:t>مهمات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Estrangelo Edessa" pitchFamily="66" charset="0"/>
                          <a:ea typeface="Calibri"/>
                          <a:cs typeface="Estrangelo Edessa" pitchFamily="66" charset="0"/>
                        </a:rPr>
                        <a:t>3000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2341"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1" dirty="0"/>
                        <a:t>أراضي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Estrangelo Edessa" pitchFamily="66" charset="0"/>
                          <a:ea typeface="Calibri"/>
                          <a:cs typeface="Estrangelo Edessa" pitchFamily="66" charset="0"/>
                        </a:rPr>
                        <a:t>50000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1" dirty="0"/>
                        <a:t>الأثاث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Estrangelo Edessa" pitchFamily="66" charset="0"/>
                          <a:ea typeface="Calibri"/>
                          <a:cs typeface="Estrangelo Edessa" pitchFamily="66" charset="0"/>
                        </a:rPr>
                        <a:t>2000</a:t>
                      </a:r>
                      <a:endParaRPr lang="ar-BH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2341"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1" dirty="0"/>
                        <a:t>الآلات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Estrangelo Edessa" pitchFamily="66" charset="0"/>
                          <a:ea typeface="Calibri"/>
                          <a:cs typeface="Estrangelo Edessa" pitchFamily="66" charset="0"/>
                        </a:rPr>
                        <a:t>15000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1" dirty="0"/>
                        <a:t>سندات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1" dirty="0"/>
                        <a:t>7000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2341"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1" dirty="0"/>
                        <a:t>سيارات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1" dirty="0"/>
                        <a:t>25000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1" dirty="0"/>
                        <a:t>الدائنون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BH" sz="2000" b="0" kern="12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Estrangelo Edessa" pitchFamily="66" charset="0"/>
                          <a:ea typeface="Calibri"/>
                          <a:cs typeface="Estrangelo Edessa" pitchFamily="66" charset="0"/>
                        </a:rPr>
                        <a:t>2000</a:t>
                      </a:r>
                      <a:endParaRPr lang="ar-BH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70039">
                <a:tc>
                  <a:txBody>
                    <a:bodyPr/>
                    <a:lstStyle/>
                    <a:p>
                      <a:pPr algn="ctr" rtl="1"/>
                      <a:r>
                        <a:rPr lang="ar-BH" sz="2000" b="1" dirty="0"/>
                        <a:t>أوراق الدفع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BH" sz="2000" b="0" kern="12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Estrangelo Edessa" pitchFamily="66" charset="0"/>
                          <a:ea typeface="Calibri"/>
                          <a:cs typeface="Estrangelo Edessa" pitchFamily="66" charset="0"/>
                        </a:rPr>
                        <a:t>3000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1800" b="1" dirty="0"/>
                        <a:t>قروض طويلة الآجل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BH" sz="2000" b="0" kern="12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Estrangelo Edessa" pitchFamily="66" charset="0"/>
                          <a:ea typeface="Calibri"/>
                          <a:cs typeface="Estrangelo Edessa" pitchFamily="66" charset="0"/>
                        </a:rPr>
                        <a:t>8000</a:t>
                      </a:r>
                      <a:endParaRPr lang="ar-BH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2341">
                <a:tc gridSpan="2">
                  <a:txBody>
                    <a:bodyPr/>
                    <a:lstStyle/>
                    <a:p>
                      <a:pPr algn="ctr" rtl="1"/>
                      <a:r>
                        <a:rPr lang="ar-BH" sz="2000" b="1" dirty="0"/>
                        <a:t>رأس المال في نهاية المدة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BH" sz="2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kumimoji="0" lang="ar-BH" sz="2000" b="0" kern="12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Estrangelo Edessa" pitchFamily="66" charset="0"/>
                          <a:ea typeface="Calibri"/>
                          <a:cs typeface="Estrangelo Edessa" pitchFamily="66" charset="0"/>
                        </a:rPr>
                        <a:t>75000</a:t>
                      </a:r>
                      <a:endParaRPr lang="ar-BH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BH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8" name="TextBox 1">
            <a:extLst>
              <a:ext uri="{FF2B5EF4-FFF2-40B4-BE49-F238E27FC236}">
                <a16:creationId xmlns:a16="http://schemas.microsoft.com/office/drawing/2014/main" xmlns="" id="{EDF70163-ABFE-4F72-959A-BA242E9A4421}"/>
              </a:ext>
            </a:extLst>
          </p:cNvPr>
          <p:cNvSpPr txBox="1"/>
          <p:nvPr/>
        </p:nvSpPr>
        <p:spPr>
          <a:xfrm>
            <a:off x="1802167" y="34191"/>
            <a:ext cx="2689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1200" b="1" dirty="0"/>
              <a:t>شركة </a:t>
            </a:r>
            <a:r>
              <a:rPr lang="ar-BH" sz="1200" b="1" dirty="0" smtClean="0"/>
              <a:t>الحياة</a:t>
            </a:r>
            <a:r>
              <a:rPr lang="ar-BH" sz="1200" b="1" dirty="0"/>
              <a:t/>
            </a:r>
            <a:br>
              <a:rPr lang="ar-BH" sz="1200" b="1" dirty="0"/>
            </a:br>
            <a:r>
              <a:rPr lang="ar-BH" sz="1200" b="1" dirty="0"/>
              <a:t>الميزانية العمومية</a:t>
            </a:r>
            <a:br>
              <a:rPr lang="ar-BH" sz="1200" b="1" dirty="0"/>
            </a:br>
            <a:r>
              <a:rPr lang="ar-BH" sz="1200" b="1" dirty="0"/>
              <a:t>عن السنة المنتهية </a:t>
            </a:r>
            <a:r>
              <a:rPr lang="ar-BH" sz="1200" b="1" dirty="0" smtClean="0"/>
              <a:t>2019/6/31</a:t>
            </a:r>
            <a:endParaRPr lang="en-US" sz="1200" b="1" dirty="0"/>
          </a:p>
        </p:txBody>
      </p:sp>
      <p:graphicFrame>
        <p:nvGraphicFramePr>
          <p:cNvPr id="11" name="Table 2">
            <a:extLst>
              <a:ext uri="{FF2B5EF4-FFF2-40B4-BE49-F238E27FC236}">
                <a16:creationId xmlns:a16="http://schemas.microsoft.com/office/drawing/2014/main" xmlns="" id="{4AF25063-EDBA-4913-8640-99C6BE2C3B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466878"/>
              </p:ext>
            </p:extLst>
          </p:nvPr>
        </p:nvGraphicFramePr>
        <p:xfrm>
          <a:off x="845363" y="686341"/>
          <a:ext cx="4786050" cy="595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376">
                  <a:extLst>
                    <a:ext uri="{9D8B030D-6E8A-4147-A177-3AD203B41FA5}">
                      <a16:colId xmlns:a16="http://schemas.microsoft.com/office/drawing/2014/main" xmlns="" val="3437622634"/>
                    </a:ext>
                  </a:extLst>
                </a:gridCol>
                <a:gridCol w="775807">
                  <a:extLst>
                    <a:ext uri="{9D8B030D-6E8A-4147-A177-3AD203B41FA5}">
                      <a16:colId xmlns:a16="http://schemas.microsoft.com/office/drawing/2014/main" xmlns="" val="286186602"/>
                    </a:ext>
                  </a:extLst>
                </a:gridCol>
                <a:gridCol w="3274867">
                  <a:extLst>
                    <a:ext uri="{9D8B030D-6E8A-4147-A177-3AD203B41FA5}">
                      <a16:colId xmlns:a16="http://schemas.microsoft.com/office/drawing/2014/main" xmlns="" val="3684496453"/>
                    </a:ext>
                  </a:extLst>
                </a:gridCol>
              </a:tblGrid>
              <a:tr h="238479">
                <a:tc>
                  <a:txBody>
                    <a:bodyPr/>
                    <a:lstStyle/>
                    <a:p>
                      <a:pPr algn="r"/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الأصول المتداولة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2325282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10000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الصندوق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7242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5000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BH" sz="1100" b="1" dirty="0"/>
                        <a:t>أوراق القبض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6950406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3000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مهمات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6373810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18000</a:t>
                      </a:r>
                      <a:endParaRPr lang="en-US" sz="11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اجمالي الأصول المتداولة</a:t>
                      </a:r>
                      <a:endParaRPr lang="en-US" sz="11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4938988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الأصول الثابتة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9763991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50000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أراضي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6677965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25000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سيارات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1360137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2000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اثاث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1370977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77000</a:t>
                      </a:r>
                      <a:endParaRPr lang="en-US" sz="11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اجمالي الأصول الثابتة</a:t>
                      </a:r>
                      <a:endParaRPr lang="en-US" sz="11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593121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95000</a:t>
                      </a:r>
                      <a:endParaRPr lang="en-US" sz="11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اجمالي الأصول </a:t>
                      </a:r>
                      <a:endParaRPr lang="en-US" sz="11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0087895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خصوم قصيرة الاجل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2278683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2000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الدائنون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5102521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3000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أوراق الدفع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2020515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5000</a:t>
                      </a:r>
                      <a:endParaRPr lang="en-US" sz="11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اجمالي الخصوم قصيرة الاجل</a:t>
                      </a:r>
                      <a:endParaRPr lang="en-US" sz="11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67817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خصوم طويلة الاجل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9698383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8000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قروض طويلة الاجل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76150621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7000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سندات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6694785"/>
                  </a:ext>
                </a:extLst>
              </a:tr>
              <a:tr h="242884"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15000</a:t>
                      </a:r>
                      <a:endParaRPr lang="en-US" sz="11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اجمالي الخصوم طويلة الاجل</a:t>
                      </a:r>
                      <a:endParaRPr lang="en-US" sz="11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6700788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20000</a:t>
                      </a:r>
                      <a:endParaRPr lang="en-US" sz="1100" b="1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اجمالي الخصوم</a:t>
                      </a:r>
                      <a:endParaRPr lang="en-US" sz="1100" b="1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9260000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حقوق الملكية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7547670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75000</a:t>
                      </a:r>
                      <a:endParaRPr lang="en-US" sz="1100" b="1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100" b="1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رأس المال في نهاية المدة</a:t>
                      </a:r>
                      <a:endParaRPr lang="en-US" sz="1100" b="1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1338834"/>
                  </a:ext>
                </a:extLst>
              </a:tr>
              <a:tr h="238479"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95000</a:t>
                      </a:r>
                      <a:endParaRPr lang="en-US" sz="11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1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1100" b="1" dirty="0"/>
                        <a:t>اجمالي الخصوم و حقوق الملكية </a:t>
                      </a:r>
                      <a:endParaRPr lang="en-US" sz="11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027107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429D279-2F9D-40CE-88B7-91E5E768D588}"/>
              </a:ext>
            </a:extLst>
          </p:cNvPr>
          <p:cNvSpPr txBox="1"/>
          <p:nvPr/>
        </p:nvSpPr>
        <p:spPr>
          <a:xfrm>
            <a:off x="5814874" y="4678532"/>
            <a:ext cx="11452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b="1" dirty="0">
                <a:solidFill>
                  <a:srgbClr val="C00000"/>
                </a:solidFill>
              </a:rPr>
              <a:t>يرحل من قائمة رأس المال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2655A732-1B7B-4CB7-B4D7-93BFBDCB13EA}"/>
              </a:ext>
            </a:extLst>
          </p:cNvPr>
          <p:cNvCxnSpPr/>
          <p:nvPr/>
        </p:nvCxnSpPr>
        <p:spPr>
          <a:xfrm>
            <a:off x="6800295" y="5299969"/>
            <a:ext cx="443882" cy="417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682D8787-D1AF-48E1-862E-48A07EFFCD33}"/>
              </a:ext>
            </a:extLst>
          </p:cNvPr>
          <p:cNvCxnSpPr>
            <a:cxnSpLocks/>
          </p:cNvCxnSpPr>
          <p:nvPr/>
        </p:nvCxnSpPr>
        <p:spPr>
          <a:xfrm flipH="1">
            <a:off x="5814874" y="5477601"/>
            <a:ext cx="358078" cy="599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23966" y="1500528"/>
            <a:ext cx="9040834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BH" sz="3600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اهداف </a:t>
            </a:r>
            <a:r>
              <a:rPr lang="ar-BH" sz="36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الدرس:</a:t>
            </a:r>
            <a:endParaRPr lang="ar-BH" sz="36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200000"/>
              </a:lnSpc>
              <a:buFont typeface="Wingdings" pitchFamily="2" charset="2"/>
              <a:buChar char="q"/>
            </a:pPr>
            <a:r>
              <a:rPr lang="ar-BH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ar-BH" sz="2400" b="1" dirty="0" smtClean="0">
                <a:latin typeface="Arial" pitchFamily="34" charset="0"/>
                <a:cs typeface="Arial" pitchFamily="34" charset="0"/>
              </a:rPr>
              <a:t>إدراك </a:t>
            </a:r>
            <a:r>
              <a:rPr lang="ar-BH" sz="2400" b="1" dirty="0">
                <a:latin typeface="Arial" pitchFamily="34" charset="0"/>
                <a:cs typeface="Arial" pitchFamily="34" charset="0"/>
              </a:rPr>
              <a:t>أهمية تنظيم القوائم </a:t>
            </a:r>
            <a:r>
              <a:rPr lang="ar-BH" sz="2400" b="1" dirty="0" smtClean="0">
                <a:latin typeface="Arial" pitchFamily="34" charset="0"/>
                <a:cs typeface="Arial" pitchFamily="34" charset="0"/>
              </a:rPr>
              <a:t>المالية.</a:t>
            </a:r>
            <a:endParaRPr lang="ar-BH" sz="2400" b="1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200000"/>
              </a:lnSpc>
              <a:buFont typeface="Wingdings" pitchFamily="2" charset="2"/>
              <a:buChar char="q"/>
            </a:pPr>
            <a:r>
              <a:rPr lang="ar-BH" sz="2400" b="1" dirty="0" smtClean="0">
                <a:latin typeface="Arial" pitchFamily="34" charset="0"/>
                <a:cs typeface="Arial" pitchFamily="34" charset="0"/>
              </a:rPr>
              <a:t> التطبيق </a:t>
            </a:r>
            <a:r>
              <a:rPr lang="ar-BH" sz="2400" b="1" dirty="0">
                <a:latin typeface="Arial" pitchFamily="34" charset="0"/>
                <a:cs typeface="Arial" pitchFamily="34" charset="0"/>
              </a:rPr>
              <a:t>على اعداد القوائم </a:t>
            </a:r>
            <a:r>
              <a:rPr lang="ar-BH" sz="2400" b="1" dirty="0" smtClean="0">
                <a:latin typeface="Arial" pitchFamily="34" charset="0"/>
                <a:cs typeface="Arial" pitchFamily="34" charset="0"/>
              </a:rPr>
              <a:t>المالية. </a:t>
            </a:r>
            <a:endParaRPr lang="ar-BH" sz="2400" b="1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200000"/>
              </a:lnSpc>
            </a:pPr>
            <a:endParaRPr lang="ar-BH" sz="2400" b="1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200000"/>
              </a:lnSpc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51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26F7A9-8922-4286-99B5-58488AD1F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BH" b="1" dirty="0">
                <a:solidFill>
                  <a:srgbClr val="FF0000"/>
                </a:solidFill>
              </a:rPr>
              <a:t>أنواع القوائم المالية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AAF3F2-F6DB-4C15-AC57-CF9D927DC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BH" sz="3600" b="1" dirty="0"/>
              <a:t>القوائم المالية هي قوائم يعدها المشروع في نهاية الفترة المحاسبية و التي قد تكون كل 3 شهور او 6 شهور او </a:t>
            </a:r>
            <a:r>
              <a:rPr lang="ar-BH" sz="3600" b="1" dirty="0" smtClean="0"/>
              <a:t>سنة، </a:t>
            </a:r>
            <a:r>
              <a:rPr lang="ar-BH" sz="3600" b="1" dirty="0"/>
              <a:t>لتبين نتيجة المشروع و المركز المالي </a:t>
            </a:r>
            <a:r>
              <a:rPr lang="ar-BH" sz="3600" b="1" dirty="0" smtClean="0"/>
              <a:t>له، وتتكون </a:t>
            </a:r>
            <a:r>
              <a:rPr lang="ar-BH" sz="3600" b="1" dirty="0"/>
              <a:t>من 3 </a:t>
            </a:r>
            <a:r>
              <a:rPr lang="ar-BH" sz="3600" b="1" dirty="0" smtClean="0"/>
              <a:t>قوائم:</a:t>
            </a:r>
          </a:p>
          <a:p>
            <a:pPr algn="r" rtl="1"/>
            <a:endParaRPr lang="ar-BH" sz="3600" b="1" dirty="0"/>
          </a:p>
          <a:p>
            <a:pPr marL="514350" indent="-514350" algn="r" rtl="1">
              <a:buAutoNum type="arabicPeriod"/>
            </a:pPr>
            <a:r>
              <a:rPr lang="ar-BH" sz="3600" b="1" dirty="0">
                <a:solidFill>
                  <a:srgbClr val="002060"/>
                </a:solidFill>
              </a:rPr>
              <a:t>قائمة </a:t>
            </a:r>
            <a:r>
              <a:rPr lang="ar-BH" sz="3600" b="1" dirty="0" smtClean="0">
                <a:solidFill>
                  <a:srgbClr val="002060"/>
                </a:solidFill>
              </a:rPr>
              <a:t>الدخل. </a:t>
            </a:r>
            <a:endParaRPr lang="ar-BH" sz="3600" b="1" dirty="0">
              <a:solidFill>
                <a:srgbClr val="002060"/>
              </a:solidFill>
            </a:endParaRPr>
          </a:p>
          <a:p>
            <a:pPr marL="514350" indent="-514350" algn="r" rtl="1">
              <a:buAutoNum type="arabicPeriod"/>
            </a:pPr>
            <a:r>
              <a:rPr lang="ar-BH" sz="3600" b="1" dirty="0">
                <a:solidFill>
                  <a:srgbClr val="002060"/>
                </a:solidFill>
              </a:rPr>
              <a:t>قائمة رأس </a:t>
            </a:r>
            <a:r>
              <a:rPr lang="ar-BH" sz="3600" b="1" dirty="0" smtClean="0">
                <a:solidFill>
                  <a:srgbClr val="002060"/>
                </a:solidFill>
              </a:rPr>
              <a:t>المال. </a:t>
            </a:r>
            <a:endParaRPr lang="ar-BH" sz="3600" b="1" dirty="0">
              <a:solidFill>
                <a:srgbClr val="002060"/>
              </a:solidFill>
            </a:endParaRPr>
          </a:p>
          <a:p>
            <a:pPr marL="514350" indent="-514350" algn="r" rtl="1">
              <a:buAutoNum type="arabicPeriod"/>
            </a:pPr>
            <a:r>
              <a:rPr lang="ar-BH" sz="3600" b="1" dirty="0">
                <a:solidFill>
                  <a:srgbClr val="002060"/>
                </a:solidFill>
              </a:rPr>
              <a:t>قائمة المركز المالي ( الميزانية العمومية </a:t>
            </a:r>
            <a:r>
              <a:rPr lang="ar-BH" sz="3600" b="1" dirty="0" smtClean="0">
                <a:solidFill>
                  <a:srgbClr val="002060"/>
                </a:solidFill>
              </a:rPr>
              <a:t>). 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10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">
            <a:extLst>
              <a:ext uri="{FF2B5EF4-FFF2-40B4-BE49-F238E27FC236}">
                <a16:creationId xmlns:a16="http://schemas.microsoft.com/office/drawing/2014/main" xmlns="" id="{A78B726B-C548-4AEB-B272-3656D7699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BH" sz="4800" b="1" dirty="0"/>
              <a:t>قائمة الدخل </a:t>
            </a:r>
            <a:endParaRPr lang="en-US" sz="48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AAC692EC-2DCE-491C-A4E4-66089F8AE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688" y="1825625"/>
            <a:ext cx="10315112" cy="1771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b="1" dirty="0">
                <a:solidFill>
                  <a:schemeClr val="tx2">
                    <a:lumMod val="75000"/>
                  </a:schemeClr>
                </a:solidFill>
              </a:rPr>
              <a:t>هي قائمة </a:t>
            </a:r>
            <a:r>
              <a:rPr lang="ar-BH" b="1" dirty="0" smtClean="0">
                <a:solidFill>
                  <a:schemeClr val="tx2">
                    <a:lumMod val="75000"/>
                  </a:schemeClr>
                </a:solidFill>
              </a:rPr>
              <a:t>تبين </a:t>
            </a:r>
            <a:r>
              <a:rPr lang="ar-BH" b="1" dirty="0">
                <a:solidFill>
                  <a:schemeClr val="tx2">
                    <a:lumMod val="75000"/>
                  </a:schemeClr>
                </a:solidFill>
              </a:rPr>
              <a:t>نتيجة المشروع من ربح او خسارة خلال فترة زمنية معينة.</a:t>
            </a:r>
          </a:p>
          <a:p>
            <a:pPr marL="0" indent="0" algn="r" rtl="1">
              <a:buNone/>
            </a:pPr>
            <a:r>
              <a:rPr lang="ar-BH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ar-BH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ar-BH" b="1" dirty="0">
                <a:solidFill>
                  <a:schemeClr val="tx2">
                    <a:lumMod val="75000"/>
                  </a:schemeClr>
                </a:solidFill>
              </a:rPr>
              <a:t>تلخص هذه القائمة الإيرادات والمصروفات لتبين صافي الدخل ( ربح او خسارة)عن فترة زمنية </a:t>
            </a:r>
            <a:r>
              <a:rPr lang="ar-BH" b="1" dirty="0" smtClean="0">
                <a:solidFill>
                  <a:schemeClr val="tx2">
                    <a:lumMod val="75000"/>
                  </a:schemeClr>
                </a:solidFill>
              </a:rPr>
              <a:t>ما.</a:t>
            </a:r>
            <a:endParaRPr lang="en-US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F636183-4CF0-4242-B5A2-FDEF5CBB5A4B}"/>
              </a:ext>
            </a:extLst>
          </p:cNvPr>
          <p:cNvSpPr/>
          <p:nvPr/>
        </p:nvSpPr>
        <p:spPr>
          <a:xfrm>
            <a:off x="6533560" y="3897297"/>
            <a:ext cx="48202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</a:rPr>
              <a:t>صافي الدخل</a:t>
            </a:r>
            <a:r>
              <a:rPr lang="ar-BH" sz="2800" b="1" dirty="0">
                <a:solidFill>
                  <a:srgbClr val="002060"/>
                </a:solidFill>
              </a:rPr>
              <a:t> = الايرادات – المصروفات 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97F5500-878E-4590-8B6B-101E4E03BF77}"/>
              </a:ext>
            </a:extLst>
          </p:cNvPr>
          <p:cNvSpPr txBox="1"/>
          <p:nvPr/>
        </p:nvSpPr>
        <p:spPr>
          <a:xfrm>
            <a:off x="5131293" y="4780385"/>
            <a:ext cx="64323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2060"/>
                </a:solidFill>
              </a:rPr>
              <a:t>زيادة الإيرادات عن المصروفات = </a:t>
            </a:r>
            <a:r>
              <a:rPr lang="ar-BH" sz="2800" b="1" dirty="0">
                <a:solidFill>
                  <a:srgbClr val="00B050"/>
                </a:solidFill>
              </a:rPr>
              <a:t>+ ربح  </a:t>
            </a:r>
            <a:r>
              <a:rPr lang="ar-BH" sz="2800" b="1" dirty="0">
                <a:solidFill>
                  <a:srgbClr val="C00000"/>
                </a:solidFill>
                <a:sym typeface="Wingdings" pitchFamily="2" charset="2"/>
              </a:rPr>
              <a:t> </a:t>
            </a:r>
            <a:r>
              <a:rPr lang="ar-BH" sz="2800" b="1" dirty="0">
                <a:solidFill>
                  <a:srgbClr val="C00000"/>
                </a:solidFill>
              </a:rPr>
              <a:t/>
            </a:r>
            <a:br>
              <a:rPr lang="ar-BH" sz="2800" b="1" dirty="0">
                <a:solidFill>
                  <a:srgbClr val="C00000"/>
                </a:solidFill>
              </a:rPr>
            </a:br>
            <a:r>
              <a:rPr lang="ar-BH" sz="2800" b="1" dirty="0">
                <a:solidFill>
                  <a:srgbClr val="002060"/>
                </a:solidFill>
              </a:rPr>
              <a:t>زيادة المصروفات عن الإيرادات = </a:t>
            </a:r>
            <a:r>
              <a:rPr lang="ar-BH" sz="2800" b="1" dirty="0">
                <a:solidFill>
                  <a:srgbClr val="C00000"/>
                </a:solidFill>
              </a:rPr>
              <a:t>– خسارة  </a:t>
            </a:r>
            <a:r>
              <a:rPr lang="ar-BH" sz="2800" b="1" dirty="0">
                <a:solidFill>
                  <a:srgbClr val="C00000"/>
                </a:solidFill>
                <a:sym typeface="Wingdings" pitchFamily="2" charset="2"/>
              </a:rPr>
              <a:t></a:t>
            </a:r>
            <a:r>
              <a:rPr lang="ar-BH" sz="2800" b="1" dirty="0">
                <a:solidFill>
                  <a:srgbClr val="C00000"/>
                </a:solidFill>
              </a:rPr>
              <a:t> 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83A68B9-678A-4E2A-8184-CECE288FB05C}"/>
              </a:ext>
            </a:extLst>
          </p:cNvPr>
          <p:cNvSpPr txBox="1"/>
          <p:nvPr/>
        </p:nvSpPr>
        <p:spPr>
          <a:xfrm>
            <a:off x="257452" y="4116738"/>
            <a:ext cx="4509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800" b="1" dirty="0">
                <a:solidFill>
                  <a:srgbClr val="FF0000"/>
                </a:solidFill>
              </a:rPr>
              <a:t>تضاف المهمات المستخدمة و الأجور و الإيجار الى بند المصروفات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38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0" y="6572272"/>
            <a:ext cx="1219200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BH" sz="1600" dirty="0"/>
              <a:t>وزارة التربية والتعليم – 2020م</a:t>
            </a:r>
            <a:endParaRPr lang="en-US" sz="16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6572272"/>
            <a:ext cx="12192000" cy="29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27B09B1-DEA5-49D6-9ACA-A39348C26C30}"/>
              </a:ext>
            </a:extLst>
          </p:cNvPr>
          <p:cNvSpPr txBox="1"/>
          <p:nvPr/>
        </p:nvSpPr>
        <p:spPr>
          <a:xfrm>
            <a:off x="6095999" y="204186"/>
            <a:ext cx="5755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000" b="1" dirty="0">
                <a:solidFill>
                  <a:srgbClr val="FF0000"/>
                </a:solidFill>
              </a:rPr>
              <a:t>مثال 1 : استخرجت البيانات </a:t>
            </a:r>
            <a:r>
              <a:rPr lang="ar-BH" sz="2000" b="1" dirty="0" err="1">
                <a:solidFill>
                  <a:srgbClr val="FF0000"/>
                </a:solidFill>
              </a:rPr>
              <a:t>الآتيه</a:t>
            </a:r>
            <a:r>
              <a:rPr lang="ar-BH" sz="2000" b="1" dirty="0">
                <a:solidFill>
                  <a:srgbClr val="FF0000"/>
                </a:solidFill>
              </a:rPr>
              <a:t> من دفاتر محلات الامل للأدوات المنزلية عن السنة المنتهية 31/12/2019 ( الدينار البحريني ):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xmlns="" id="{6DE401A6-17D1-46DD-85A4-AB7F59A84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61717"/>
              </p:ext>
            </p:extLst>
          </p:nvPr>
        </p:nvGraphicFramePr>
        <p:xfrm>
          <a:off x="6933459" y="1070668"/>
          <a:ext cx="5037584" cy="175149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59396">
                  <a:extLst>
                    <a:ext uri="{9D8B030D-6E8A-4147-A177-3AD203B41FA5}">
                      <a16:colId xmlns:a16="http://schemas.microsoft.com/office/drawing/2014/main" xmlns="" val="2097813275"/>
                    </a:ext>
                  </a:extLst>
                </a:gridCol>
                <a:gridCol w="1259396">
                  <a:extLst>
                    <a:ext uri="{9D8B030D-6E8A-4147-A177-3AD203B41FA5}">
                      <a16:colId xmlns:a16="http://schemas.microsoft.com/office/drawing/2014/main" xmlns="" val="3068921826"/>
                    </a:ext>
                  </a:extLst>
                </a:gridCol>
                <a:gridCol w="1259396">
                  <a:extLst>
                    <a:ext uri="{9D8B030D-6E8A-4147-A177-3AD203B41FA5}">
                      <a16:colId xmlns:a16="http://schemas.microsoft.com/office/drawing/2014/main" xmlns="" val="1834986288"/>
                    </a:ext>
                  </a:extLst>
                </a:gridCol>
                <a:gridCol w="1259396">
                  <a:extLst>
                    <a:ext uri="{9D8B030D-6E8A-4147-A177-3AD203B41FA5}">
                      <a16:colId xmlns:a16="http://schemas.microsoft.com/office/drawing/2014/main" xmlns="" val="4123450392"/>
                    </a:ext>
                  </a:extLst>
                </a:gridCol>
              </a:tblGrid>
              <a:tr h="471332"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1540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أجور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dirty="0"/>
                        <a:t>4000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BH" dirty="0"/>
                        <a:t>الإيرادات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0817823"/>
                  </a:ext>
                </a:extLst>
              </a:tr>
              <a:tr h="471332"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مصاريف كهرباء وماء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120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مصاريف إهلاك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0940251"/>
                  </a:ext>
                </a:extLst>
              </a:tr>
              <a:tr h="471332"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280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مصروفات نقل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60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مهمات مستخدمة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216379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15A1D6A-409E-4D93-AF2E-FF63CD26B369}"/>
              </a:ext>
            </a:extLst>
          </p:cNvPr>
          <p:cNvSpPr txBox="1"/>
          <p:nvPr/>
        </p:nvSpPr>
        <p:spPr>
          <a:xfrm>
            <a:off x="6161102" y="3028890"/>
            <a:ext cx="5690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000" b="1" dirty="0">
                <a:solidFill>
                  <a:srgbClr val="FF0000"/>
                </a:solidFill>
              </a:rPr>
              <a:t>المطلوب : اعداد قائمة الدخل عن الفترة المنتهية</a:t>
            </a:r>
          </a:p>
          <a:p>
            <a:pPr algn="r" rtl="1"/>
            <a:r>
              <a:rPr lang="ar-BH" sz="2000" b="1" dirty="0">
                <a:solidFill>
                  <a:srgbClr val="FF0000"/>
                </a:solidFill>
              </a:rPr>
              <a:t> في 31\12\2019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898DF3B3-BBB2-43F2-8408-38FB1E487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713984"/>
              </p:ext>
            </p:extLst>
          </p:nvPr>
        </p:nvGraphicFramePr>
        <p:xfrm>
          <a:off x="226381" y="1434919"/>
          <a:ext cx="6400800" cy="4801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91129"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chemeClr val="tx2"/>
                          </a:solidFill>
                        </a:rPr>
                        <a:t>المجموع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chemeClr val="tx2"/>
                          </a:solidFill>
                        </a:rPr>
                        <a:t>القيمة</a:t>
                      </a:r>
                      <a:r>
                        <a:rPr lang="ar-BH" b="1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rgbClr val="00B050"/>
                          </a:solidFill>
                        </a:rPr>
                        <a:t>الإيرادات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071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4000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chemeClr val="tx1"/>
                          </a:solidFill>
                        </a:rPr>
                        <a:t>الإيرادات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0229"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4000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chemeClr val="tx2"/>
                          </a:solidFill>
                        </a:rPr>
                        <a:t>إجمالي الإيرادات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12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rgbClr val="FF0000"/>
                          </a:solidFill>
                        </a:rPr>
                        <a:t>المصروفات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071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120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مصاريف إهلاك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071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40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مصاريف كهرباء وماء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2700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280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مصروفات نقل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1914">
                <a:tc>
                  <a:txBody>
                    <a:bodyPr/>
                    <a:lstStyle/>
                    <a:p>
                      <a:endParaRPr lang="ar-BH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1540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اجور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91129">
                <a:tc>
                  <a:txBody>
                    <a:bodyPr/>
                    <a:lstStyle/>
                    <a:p>
                      <a:endParaRPr lang="ar-BH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chemeClr val="tx1"/>
                          </a:solidFill>
                        </a:rPr>
                        <a:t>مهمات مستخدمة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7934845"/>
                  </a:ext>
                </a:extLst>
              </a:tr>
              <a:tr h="491129"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2040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chemeClr val="tx2"/>
                          </a:solidFill>
                        </a:rPr>
                        <a:t>اجمالي المصروفات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8562944"/>
                  </a:ext>
                </a:extLst>
              </a:tr>
              <a:tr h="491129"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rgbClr val="00B050"/>
                          </a:solidFill>
                        </a:rPr>
                        <a:t>1960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rgbClr val="00B050"/>
                          </a:solidFill>
                        </a:rPr>
                        <a:t>صافي الدخل (</a:t>
                      </a:r>
                      <a:r>
                        <a:rPr lang="ar-BH" b="1" baseline="0" dirty="0">
                          <a:solidFill>
                            <a:srgbClr val="00B050"/>
                          </a:solidFill>
                        </a:rPr>
                        <a:t>  الربح  )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B24426D-3FC6-43BE-8509-22FA12770DB4}"/>
              </a:ext>
            </a:extLst>
          </p:cNvPr>
          <p:cNvSpPr txBox="1"/>
          <p:nvPr/>
        </p:nvSpPr>
        <p:spPr>
          <a:xfrm>
            <a:off x="3426781" y="443883"/>
            <a:ext cx="1846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800" b="1" dirty="0" smtClean="0">
                <a:solidFill>
                  <a:schemeClr val="accent6"/>
                </a:solidFill>
              </a:rPr>
              <a:t>الحل:</a:t>
            </a:r>
            <a:endParaRPr lang="en-US" sz="2800" b="1" dirty="0">
              <a:solidFill>
                <a:schemeClr val="accent6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C65FD82-690D-4D03-ACEF-CF99D6988CB0}"/>
              </a:ext>
            </a:extLst>
          </p:cNvPr>
          <p:cNvSpPr/>
          <p:nvPr/>
        </p:nvSpPr>
        <p:spPr>
          <a:xfrm>
            <a:off x="-268550" y="34379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BH" b="1" dirty="0">
                <a:solidFill>
                  <a:srgbClr val="C00000"/>
                </a:solidFill>
              </a:rPr>
              <a:t>محلات الامل للأدوات المنزلية</a:t>
            </a:r>
            <a:br>
              <a:rPr lang="ar-BH" b="1" dirty="0">
                <a:solidFill>
                  <a:srgbClr val="C00000"/>
                </a:solidFill>
              </a:rPr>
            </a:br>
            <a:r>
              <a:rPr lang="ar-BH" b="1" dirty="0">
                <a:solidFill>
                  <a:srgbClr val="C00000"/>
                </a:solidFill>
              </a:rPr>
              <a:t>قائمة الدخل</a:t>
            </a:r>
            <a:br>
              <a:rPr lang="ar-BH" b="1" dirty="0">
                <a:solidFill>
                  <a:srgbClr val="C00000"/>
                </a:solidFill>
              </a:rPr>
            </a:br>
            <a:r>
              <a:rPr lang="ar-BH" b="1" dirty="0">
                <a:solidFill>
                  <a:srgbClr val="C00000"/>
                </a:solidFill>
              </a:rPr>
              <a:t>عن السنة المنتهية 2019/12/31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01960B0-C3F6-4005-83BF-55A5F4810ED4}"/>
              </a:ext>
            </a:extLst>
          </p:cNvPr>
          <p:cNvSpPr txBox="1"/>
          <p:nvPr/>
        </p:nvSpPr>
        <p:spPr>
          <a:xfrm>
            <a:off x="8025414" y="5841507"/>
            <a:ext cx="3000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000" b="1" dirty="0">
                <a:solidFill>
                  <a:srgbClr val="C00000"/>
                </a:solidFill>
              </a:rPr>
              <a:t>يرحل الناتج الى قائمة رأس المال</a:t>
            </a:r>
            <a:endParaRPr lang="en-US" sz="2000" b="1" dirty="0">
              <a:solidFill>
                <a:srgbClr val="C00000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B516FCDA-FF57-4812-9D97-89DD941E061F}"/>
              </a:ext>
            </a:extLst>
          </p:cNvPr>
          <p:cNvCxnSpPr/>
          <p:nvPr/>
        </p:nvCxnSpPr>
        <p:spPr>
          <a:xfrm>
            <a:off x="6627181" y="5992427"/>
            <a:ext cx="12384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0" y="6572272"/>
            <a:ext cx="1219200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BH" sz="1600" dirty="0"/>
              <a:t>وزارة التربية والتعليم – 2020م</a:t>
            </a:r>
            <a:endParaRPr lang="en-US" sz="16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6572272"/>
            <a:ext cx="12192000" cy="29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27B09B1-DEA5-49D6-9ACA-A39348C26C30}"/>
              </a:ext>
            </a:extLst>
          </p:cNvPr>
          <p:cNvSpPr txBox="1"/>
          <p:nvPr/>
        </p:nvSpPr>
        <p:spPr>
          <a:xfrm>
            <a:off x="6095999" y="204186"/>
            <a:ext cx="5755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000" b="1" dirty="0">
                <a:solidFill>
                  <a:srgbClr val="FF0000"/>
                </a:solidFill>
              </a:rPr>
              <a:t>مثال 2 : استخرجت البيانات </a:t>
            </a:r>
            <a:r>
              <a:rPr lang="ar-BH" sz="2000" b="1" dirty="0" err="1">
                <a:solidFill>
                  <a:srgbClr val="FF0000"/>
                </a:solidFill>
              </a:rPr>
              <a:t>الآتيه</a:t>
            </a:r>
            <a:r>
              <a:rPr lang="ar-BH" sz="2000" b="1" dirty="0">
                <a:solidFill>
                  <a:srgbClr val="FF0000"/>
                </a:solidFill>
              </a:rPr>
              <a:t> من دفاتر</a:t>
            </a:r>
            <a:r>
              <a:rPr lang="ar-BH" sz="20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ar-BH" sz="2000" b="1" dirty="0">
                <a:solidFill>
                  <a:srgbClr val="FF0000"/>
                </a:solidFill>
              </a:rPr>
              <a:t>شركة البحرين للنجارة عن السنة المنتهية 2018/12/31 ( الدينار البحريني ):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xmlns="" id="{6DE401A6-17D1-46DD-85A4-AB7F59A84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101026"/>
              </p:ext>
            </p:extLst>
          </p:nvPr>
        </p:nvGraphicFramePr>
        <p:xfrm>
          <a:off x="6933459" y="1070668"/>
          <a:ext cx="5037584" cy="175149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59396">
                  <a:extLst>
                    <a:ext uri="{9D8B030D-6E8A-4147-A177-3AD203B41FA5}">
                      <a16:colId xmlns:a16="http://schemas.microsoft.com/office/drawing/2014/main" xmlns="" val="2097813275"/>
                    </a:ext>
                  </a:extLst>
                </a:gridCol>
                <a:gridCol w="1259396">
                  <a:extLst>
                    <a:ext uri="{9D8B030D-6E8A-4147-A177-3AD203B41FA5}">
                      <a16:colId xmlns:a16="http://schemas.microsoft.com/office/drawing/2014/main" xmlns="" val="3068921826"/>
                    </a:ext>
                  </a:extLst>
                </a:gridCol>
                <a:gridCol w="1259396">
                  <a:extLst>
                    <a:ext uri="{9D8B030D-6E8A-4147-A177-3AD203B41FA5}">
                      <a16:colId xmlns:a16="http://schemas.microsoft.com/office/drawing/2014/main" xmlns="" val="1834986288"/>
                    </a:ext>
                  </a:extLst>
                </a:gridCol>
                <a:gridCol w="1259396">
                  <a:extLst>
                    <a:ext uri="{9D8B030D-6E8A-4147-A177-3AD203B41FA5}">
                      <a16:colId xmlns:a16="http://schemas.microsoft.com/office/drawing/2014/main" xmlns="" val="4123450392"/>
                    </a:ext>
                  </a:extLst>
                </a:gridCol>
              </a:tblGrid>
              <a:tr h="471332"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2000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إيراد استثمارات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dirty="0"/>
                        <a:t>1000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BH" dirty="0"/>
                        <a:t>إيراد مبيعات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0817823"/>
                  </a:ext>
                </a:extLst>
              </a:tr>
              <a:tr h="471332"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140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مصاريف خدمية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500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مصاريف نقل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0940251"/>
                  </a:ext>
                </a:extLst>
              </a:tr>
              <a:tr h="471332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</a:t>
                      </a:r>
                      <a:r>
                        <a:rPr lang="ar-BH" b="1" dirty="0" smtClean="0"/>
                        <a:t>500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أجور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600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b="1" dirty="0"/>
                        <a:t>إيجار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216379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15A1D6A-409E-4D93-AF2E-FF63CD26B369}"/>
              </a:ext>
            </a:extLst>
          </p:cNvPr>
          <p:cNvSpPr txBox="1"/>
          <p:nvPr/>
        </p:nvSpPr>
        <p:spPr>
          <a:xfrm>
            <a:off x="6161102" y="3028890"/>
            <a:ext cx="5690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000" b="1" dirty="0">
                <a:solidFill>
                  <a:srgbClr val="FF0000"/>
                </a:solidFill>
              </a:rPr>
              <a:t>المطلوب : اعداد قائمة الدخل عن الفترة المنتهية</a:t>
            </a:r>
          </a:p>
          <a:p>
            <a:pPr algn="r" rtl="1"/>
            <a:r>
              <a:rPr lang="ar-BH" sz="2000" b="1" dirty="0">
                <a:solidFill>
                  <a:srgbClr val="FF0000"/>
                </a:solidFill>
              </a:rPr>
              <a:t> في 2018/12/31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898DF3B3-BBB2-43F2-8408-38FB1E487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336238"/>
              </p:ext>
            </p:extLst>
          </p:nvPr>
        </p:nvGraphicFramePr>
        <p:xfrm>
          <a:off x="226381" y="1723256"/>
          <a:ext cx="6400800" cy="4690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91129"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chemeClr val="tx2"/>
                          </a:solidFill>
                        </a:rPr>
                        <a:t>المجموع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chemeClr val="tx2"/>
                          </a:solidFill>
                        </a:rPr>
                        <a:t>القيمة</a:t>
                      </a:r>
                      <a:r>
                        <a:rPr lang="ar-BH" b="1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rgbClr val="00B050"/>
                          </a:solidFill>
                        </a:rPr>
                        <a:t>الإيرادات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071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1000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chemeClr val="tx1"/>
                          </a:solidFill>
                        </a:rPr>
                        <a:t>إيراد مبيعات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0229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2000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chemeClr val="tx1"/>
                          </a:solidFill>
                        </a:rPr>
                        <a:t>إيراد استثمارات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0229"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3000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chemeClr val="tx2"/>
                          </a:solidFill>
                        </a:rPr>
                        <a:t>مجموع الإيرادات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6197433"/>
                  </a:ext>
                </a:extLst>
              </a:tr>
              <a:tr h="49112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rgbClr val="FF0000"/>
                          </a:solidFill>
                        </a:rPr>
                        <a:t>المصروفات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071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500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مصاريف نقل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071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140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مصاريف خدمية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2700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600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إيجار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1914">
                <a:tc>
                  <a:txBody>
                    <a:bodyPr/>
                    <a:lstStyle/>
                    <a:p>
                      <a:endParaRPr lang="ar-BH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2500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أجور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91129">
                <a:tc>
                  <a:txBody>
                    <a:bodyPr/>
                    <a:lstStyle/>
                    <a:p>
                      <a:pPr algn="ctr"/>
                      <a:r>
                        <a:rPr lang="ar-BH" b="1" dirty="0"/>
                        <a:t>3740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chemeClr val="tx2"/>
                          </a:solidFill>
                        </a:rPr>
                        <a:t>اجمالي المصروفات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8562944"/>
                  </a:ext>
                </a:extLst>
              </a:tr>
              <a:tr h="491129"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rgbClr val="FF0000"/>
                          </a:solidFill>
                        </a:rPr>
                        <a:t>740-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b="1" dirty="0">
                          <a:solidFill>
                            <a:srgbClr val="FF0000"/>
                          </a:solidFill>
                        </a:rPr>
                        <a:t>صافي الدخل (</a:t>
                      </a:r>
                      <a:r>
                        <a:rPr lang="ar-BH" b="1" baseline="0" dirty="0">
                          <a:solidFill>
                            <a:srgbClr val="FF0000"/>
                          </a:solidFill>
                        </a:rPr>
                        <a:t>  خسارة  )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B24426D-3FC6-43BE-8509-22FA12770DB4}"/>
              </a:ext>
            </a:extLst>
          </p:cNvPr>
          <p:cNvSpPr txBox="1"/>
          <p:nvPr/>
        </p:nvSpPr>
        <p:spPr>
          <a:xfrm>
            <a:off x="3426781" y="443883"/>
            <a:ext cx="1846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800" b="1" dirty="0" smtClean="0">
                <a:solidFill>
                  <a:schemeClr val="accent6"/>
                </a:solidFill>
              </a:rPr>
              <a:t>الحل:</a:t>
            </a:r>
            <a:endParaRPr lang="en-US" sz="2800" b="1" dirty="0">
              <a:solidFill>
                <a:schemeClr val="accent6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F76DCC1-665F-4460-9555-734F73019343}"/>
              </a:ext>
            </a:extLst>
          </p:cNvPr>
          <p:cNvSpPr/>
          <p:nvPr/>
        </p:nvSpPr>
        <p:spPr>
          <a:xfrm>
            <a:off x="-153140" y="70549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BH" b="1" dirty="0">
                <a:solidFill>
                  <a:srgbClr val="C00000"/>
                </a:solidFill>
              </a:rPr>
              <a:t>شركة البحرين للنجارة</a:t>
            </a:r>
            <a:br>
              <a:rPr lang="ar-BH" b="1" dirty="0">
                <a:solidFill>
                  <a:srgbClr val="C00000"/>
                </a:solidFill>
              </a:rPr>
            </a:br>
            <a:r>
              <a:rPr lang="ar-BH" b="1" dirty="0">
                <a:solidFill>
                  <a:srgbClr val="C00000"/>
                </a:solidFill>
              </a:rPr>
              <a:t>قائمة الدخل</a:t>
            </a:r>
            <a:br>
              <a:rPr lang="ar-BH" b="1" dirty="0">
                <a:solidFill>
                  <a:srgbClr val="C00000"/>
                </a:solidFill>
              </a:rPr>
            </a:br>
            <a:r>
              <a:rPr lang="ar-BH" b="1" dirty="0">
                <a:solidFill>
                  <a:srgbClr val="C00000"/>
                </a:solidFill>
              </a:rPr>
              <a:t>عن السنة المنتهية 2018/12/31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19204B6A-E640-4952-9291-9CE0AB8B9C59}"/>
              </a:ext>
            </a:extLst>
          </p:cNvPr>
          <p:cNvCxnSpPr/>
          <p:nvPr/>
        </p:nvCxnSpPr>
        <p:spPr>
          <a:xfrm>
            <a:off x="6627181" y="6152507"/>
            <a:ext cx="12029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FB3CB8B-A820-4317-A635-A896D7780059}"/>
              </a:ext>
            </a:extLst>
          </p:cNvPr>
          <p:cNvSpPr txBox="1"/>
          <p:nvPr/>
        </p:nvSpPr>
        <p:spPr>
          <a:xfrm>
            <a:off x="8025414" y="5841507"/>
            <a:ext cx="3000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000" b="1" dirty="0">
                <a:solidFill>
                  <a:srgbClr val="C00000"/>
                </a:solidFill>
              </a:rPr>
              <a:t>يرحل الناتج الى قائمة رأس المال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7907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72272"/>
            <a:ext cx="1219200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BH" sz="1600" dirty="0"/>
              <a:t>وزارة التربية والتعليم – 2020م</a:t>
            </a:r>
            <a:endParaRPr lang="en-US" sz="16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6572272"/>
            <a:ext cx="12192000" cy="29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F2B9E28-4CF3-4A6A-A8FF-91165AB0C2E4}"/>
              </a:ext>
            </a:extLst>
          </p:cNvPr>
          <p:cNvSpPr/>
          <p:nvPr/>
        </p:nvSpPr>
        <p:spPr>
          <a:xfrm>
            <a:off x="2237173" y="1845997"/>
            <a:ext cx="7048870" cy="688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943735" algn="l"/>
              </a:tabLst>
            </a:pPr>
            <a:r>
              <a:rPr lang="ar-BH" sz="3600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1">
            <a:extLst>
              <a:ext uri="{FF2B5EF4-FFF2-40B4-BE49-F238E27FC236}">
                <a16:creationId xmlns:a16="http://schemas.microsoft.com/office/drawing/2014/main" xmlns="" id="{58269D02-2572-40BB-8F10-27989F8B26C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4800" b="1" dirty="0"/>
              <a:t>قائمة رأس المال </a:t>
            </a:r>
            <a:endParaRPr lang="en-US" sz="48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B2C9B6D-8630-49C0-A7ED-DCF949FB4231}"/>
              </a:ext>
            </a:extLst>
          </p:cNvPr>
          <p:cNvSpPr txBox="1"/>
          <p:nvPr/>
        </p:nvSpPr>
        <p:spPr>
          <a:xfrm>
            <a:off x="1091953" y="2009754"/>
            <a:ext cx="9942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800" b="1" dirty="0">
                <a:solidFill>
                  <a:srgbClr val="C00000"/>
                </a:solidFill>
              </a:rPr>
              <a:t>هي قائمة توضح حقوق الملكية لصاحب المشروع في نهاية فترة زمنية </a:t>
            </a:r>
            <a:r>
              <a:rPr lang="ar-BH" sz="2800" b="1" dirty="0" smtClean="0">
                <a:solidFill>
                  <a:srgbClr val="C00000"/>
                </a:solidFill>
              </a:rPr>
              <a:t>معينة. </a:t>
            </a:r>
            <a:endParaRPr lang="en-US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xmlns="" id="{D73B5659-F4D2-4F5D-B89B-793C607A4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083072"/>
              </p:ext>
            </p:extLst>
          </p:nvPr>
        </p:nvGraphicFramePr>
        <p:xfrm>
          <a:off x="2370327" y="3605939"/>
          <a:ext cx="7048870" cy="2784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44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244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28006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</a:rPr>
                        <a:t>xx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chemeClr val="tx1"/>
                          </a:solidFill>
                        </a:rPr>
                        <a:t>رصيد رأس المال</a:t>
                      </a:r>
                      <a:r>
                        <a:rPr lang="ar-BH" sz="2400" b="1" baseline="0" dirty="0">
                          <a:solidFill>
                            <a:schemeClr val="tx1"/>
                          </a:solidFill>
                        </a:rPr>
                        <a:t> في بداية المدة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8821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B050"/>
                          </a:solidFill>
                        </a:rPr>
                        <a:t>xx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rgbClr val="00B050"/>
                          </a:solidFill>
                        </a:rPr>
                        <a:t>+</a:t>
                      </a:r>
                      <a:r>
                        <a:rPr lang="ar-BH" sz="2400" b="1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ar-BH" sz="2400" b="1" dirty="0">
                          <a:solidFill>
                            <a:srgbClr val="00B050"/>
                          </a:solidFill>
                        </a:rPr>
                        <a:t>صافي </a:t>
                      </a:r>
                      <a:r>
                        <a:rPr lang="ar-BH" sz="2400" b="1" dirty="0" err="1">
                          <a:solidFill>
                            <a:srgbClr val="00B050"/>
                          </a:solidFill>
                        </a:rPr>
                        <a:t>الدخل</a:t>
                      </a:r>
                      <a:r>
                        <a:rPr lang="ar-BH" sz="2400" b="1" baseline="0" dirty="0" err="1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ar-BH" sz="2400" b="1" dirty="0">
                          <a:solidFill>
                            <a:srgbClr val="00B050"/>
                          </a:solidFill>
                        </a:rPr>
                        <a:t>(</a:t>
                      </a:r>
                      <a:r>
                        <a:rPr lang="ar-BH" sz="2400" b="1" baseline="0" dirty="0">
                          <a:solidFill>
                            <a:srgbClr val="00B050"/>
                          </a:solidFill>
                        </a:rPr>
                        <a:t>ربح</a:t>
                      </a:r>
                      <a:r>
                        <a:rPr lang="ar-BH" sz="2400" b="1" baseline="0" dirty="0" err="1">
                          <a:solidFill>
                            <a:srgbClr val="00B050"/>
                          </a:solidFill>
                        </a:rPr>
                        <a:t>)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8821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xx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rgbClr val="FF0000"/>
                          </a:solidFill>
                        </a:rPr>
                        <a:t>- </a:t>
                      </a:r>
                      <a:r>
                        <a:rPr lang="ar-BH" sz="2400" b="1" dirty="0" smtClean="0">
                          <a:solidFill>
                            <a:srgbClr val="FF0000"/>
                          </a:solidFill>
                        </a:rPr>
                        <a:t>المسحوبات الشخصية 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8821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accent5"/>
                          </a:solidFill>
                        </a:rPr>
                        <a:t>xx</a:t>
                      </a:r>
                      <a:endParaRPr lang="en-US" sz="24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chemeClr val="accent5"/>
                          </a:solidFill>
                        </a:rPr>
                        <a:t>رصيد رأس المال في نهاية المدة</a:t>
                      </a:r>
                      <a:endParaRPr lang="en-US" sz="24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C59DAB6-85E3-42BE-B694-5E2F7BD3E0C1}"/>
              </a:ext>
            </a:extLst>
          </p:cNvPr>
          <p:cNvSpPr txBox="1"/>
          <p:nvPr/>
        </p:nvSpPr>
        <p:spPr>
          <a:xfrm>
            <a:off x="3861786" y="2607791"/>
            <a:ext cx="31959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b="1" dirty="0"/>
              <a:t>اسم الشركة</a:t>
            </a:r>
          </a:p>
          <a:p>
            <a:pPr algn="ctr" rtl="1"/>
            <a:r>
              <a:rPr lang="ar-BH" b="1" dirty="0"/>
              <a:t>قائمة رأس المال</a:t>
            </a:r>
          </a:p>
          <a:p>
            <a:pPr algn="ctr" rtl="1"/>
            <a:r>
              <a:rPr lang="ar-BH" b="1" dirty="0"/>
              <a:t>عن السنة المنتهية .................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72272"/>
            <a:ext cx="1219200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BH" sz="1600" dirty="0"/>
              <a:t>وزارة التربية والتعليم – 2020م</a:t>
            </a:r>
            <a:endParaRPr lang="en-US" sz="16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6572272"/>
            <a:ext cx="12192000" cy="29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ECD06B0-EBCB-4406-AC14-3EC597104631}"/>
              </a:ext>
            </a:extLst>
          </p:cNvPr>
          <p:cNvSpPr/>
          <p:nvPr/>
        </p:nvSpPr>
        <p:spPr>
          <a:xfrm>
            <a:off x="0" y="943542"/>
            <a:ext cx="9889724" cy="2624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943735" algn="l"/>
              </a:tabLst>
            </a:pPr>
            <a:r>
              <a:rPr lang="ar-BH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1943735" algn="l"/>
              </a:tabLst>
            </a:pPr>
            <a:r>
              <a:rPr lang="ar-BH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943735" algn="l"/>
              </a:tabLst>
            </a:pPr>
            <a:r>
              <a:rPr lang="ar-BH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943735" algn="l"/>
              </a:tabLst>
            </a:pPr>
            <a:r>
              <a:rPr lang="ar-BH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943735" algn="l"/>
              </a:tabLst>
            </a:pPr>
            <a:r>
              <a:rPr lang="ar-BH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943735" algn="l"/>
              </a:tabLst>
            </a:pPr>
            <a:r>
              <a:rPr lang="ar-BH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4B92FAE-EF0B-4969-B9D6-F63FFF4C822F}"/>
              </a:ext>
            </a:extLst>
          </p:cNvPr>
          <p:cNvSpPr txBox="1"/>
          <p:nvPr/>
        </p:nvSpPr>
        <p:spPr>
          <a:xfrm>
            <a:off x="559293" y="489496"/>
            <a:ext cx="11008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000" b="1" dirty="0">
                <a:solidFill>
                  <a:srgbClr val="FF0000"/>
                </a:solidFill>
              </a:rPr>
              <a:t> </a:t>
            </a:r>
            <a:r>
              <a:rPr lang="ar-BH" sz="2000" b="1" u="sng" dirty="0">
                <a:solidFill>
                  <a:srgbClr val="002060"/>
                </a:solidFill>
              </a:rPr>
              <a:t>بالرجوع الى المثال </a:t>
            </a:r>
            <a:r>
              <a:rPr lang="ar-BH" sz="2000" b="1" u="sng" dirty="0" smtClean="0">
                <a:solidFill>
                  <a:srgbClr val="002060"/>
                </a:solidFill>
              </a:rPr>
              <a:t>1</a:t>
            </a:r>
            <a:r>
              <a:rPr lang="ar-BH" sz="2000" b="1" dirty="0" smtClean="0">
                <a:solidFill>
                  <a:srgbClr val="FF0000"/>
                </a:solidFill>
              </a:rPr>
              <a:t>:</a:t>
            </a:r>
            <a:r>
              <a:rPr lang="ar-SA" sz="2000" b="1" dirty="0" smtClean="0">
                <a:solidFill>
                  <a:srgbClr val="FF0000"/>
                </a:solidFill>
              </a:rPr>
              <a:t> </a:t>
            </a:r>
            <a:r>
              <a:rPr lang="ar-SA" sz="2000" b="1" dirty="0">
                <a:solidFill>
                  <a:srgbClr val="FF0000"/>
                </a:solidFill>
              </a:rPr>
              <a:t>أعد قائمة رأس المال </a:t>
            </a:r>
            <a:r>
              <a:rPr lang="ar-BH" sz="2000" b="1" dirty="0">
                <a:solidFill>
                  <a:srgbClr val="FF0000"/>
                </a:solidFill>
              </a:rPr>
              <a:t>لمحلات الامل للأدوات المنزلية خلال شهر يناير 2010 ( الدينار البحريني ): </a:t>
            </a:r>
          </a:p>
          <a:p>
            <a:pPr algn="r" rtl="1"/>
            <a:r>
              <a:rPr lang="ar-BH" sz="2000" b="1" dirty="0">
                <a:solidFill>
                  <a:srgbClr val="FF0000"/>
                </a:solidFill>
              </a:rPr>
              <a:t>حيث</a:t>
            </a:r>
            <a:r>
              <a:rPr lang="ar-SA" sz="2000" b="1" dirty="0">
                <a:solidFill>
                  <a:srgbClr val="FF0000"/>
                </a:solidFill>
              </a:rPr>
              <a:t> أن رصيد رأس المال في بداية السنة كان 12000 د.ب</a:t>
            </a:r>
            <a:r>
              <a:rPr lang="ar-BH" sz="2000" b="1" dirty="0">
                <a:solidFill>
                  <a:srgbClr val="FF0000"/>
                </a:solidFill>
              </a:rPr>
              <a:t> ، </a:t>
            </a:r>
            <a:r>
              <a:rPr lang="ar-SA" sz="2000" b="1" dirty="0">
                <a:solidFill>
                  <a:srgbClr val="FF0000"/>
                </a:solidFill>
              </a:rPr>
              <a:t>وقام </a:t>
            </a:r>
            <a:r>
              <a:rPr lang="ar-BH" sz="2000" b="1" dirty="0" smtClean="0">
                <a:solidFill>
                  <a:srgbClr val="FF0000"/>
                </a:solidFill>
              </a:rPr>
              <a:t>صاحب المشروع </a:t>
            </a:r>
            <a:r>
              <a:rPr lang="ar-SA" sz="2000" b="1" dirty="0" smtClean="0">
                <a:solidFill>
                  <a:srgbClr val="FF0000"/>
                </a:solidFill>
              </a:rPr>
              <a:t>محمد </a:t>
            </a:r>
            <a:r>
              <a:rPr lang="ar-SA" sz="2000" b="1" dirty="0">
                <a:solidFill>
                  <a:srgbClr val="FF0000"/>
                </a:solidFill>
              </a:rPr>
              <a:t>بسحب 1000 </a:t>
            </a:r>
            <a:r>
              <a:rPr lang="ar-BH" sz="2000" b="1" dirty="0">
                <a:solidFill>
                  <a:srgbClr val="FF0000"/>
                </a:solidFill>
              </a:rPr>
              <a:t>د.ب </a:t>
            </a:r>
            <a:r>
              <a:rPr lang="ar-BH" sz="2000" b="1" dirty="0" smtClean="0">
                <a:solidFill>
                  <a:srgbClr val="FF0000"/>
                </a:solidFill>
              </a:rPr>
              <a:t>لإستخدامه الشخصي.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98FC311-1DC1-435A-A0CB-0D9B4E4240BF}"/>
              </a:ext>
            </a:extLst>
          </p:cNvPr>
          <p:cNvSpPr/>
          <p:nvPr/>
        </p:nvSpPr>
        <p:spPr>
          <a:xfrm>
            <a:off x="443872" y="1840869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BH" sz="2000" b="1" dirty="0">
                <a:solidFill>
                  <a:srgbClr val="C00000"/>
                </a:solidFill>
              </a:rPr>
              <a:t>محلات الامل للأدوات المنزلية</a:t>
            </a:r>
            <a:br>
              <a:rPr lang="ar-BH" sz="2000" b="1" dirty="0">
                <a:solidFill>
                  <a:srgbClr val="C00000"/>
                </a:solidFill>
              </a:rPr>
            </a:br>
            <a:r>
              <a:rPr lang="ar-BH" sz="2000" b="1" dirty="0">
                <a:solidFill>
                  <a:srgbClr val="C00000"/>
                </a:solidFill>
              </a:rPr>
              <a:t>قائمة رأس المال</a:t>
            </a:r>
            <a:br>
              <a:rPr lang="ar-BH" sz="2000" b="1" dirty="0">
                <a:solidFill>
                  <a:srgbClr val="C00000"/>
                </a:solidFill>
              </a:rPr>
            </a:br>
            <a:r>
              <a:rPr lang="ar-BH" sz="2000" b="1" dirty="0">
                <a:solidFill>
                  <a:srgbClr val="C00000"/>
                </a:solidFill>
              </a:rPr>
              <a:t>عن السنة المنتهية </a:t>
            </a:r>
            <a:r>
              <a:rPr lang="ar-BH" sz="2000" b="1" dirty="0" smtClean="0">
                <a:solidFill>
                  <a:srgbClr val="C00000"/>
                </a:solidFill>
              </a:rPr>
              <a:t>2019/12/31</a:t>
            </a:r>
            <a:endParaRPr lang="en-US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xmlns="" id="{8EF7EB2B-8B16-41E8-97A4-D9D73D049F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742498"/>
              </p:ext>
            </p:extLst>
          </p:nvPr>
        </p:nvGraphicFramePr>
        <p:xfrm>
          <a:off x="443872" y="2964190"/>
          <a:ext cx="6264696" cy="2993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5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041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7101"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chemeClr val="tx1"/>
                          </a:solidFill>
                        </a:rPr>
                        <a:t>12000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chemeClr val="tx1"/>
                          </a:solidFill>
                        </a:rPr>
                        <a:t>رصيد رأس المال</a:t>
                      </a:r>
                      <a:r>
                        <a:rPr lang="ar-BH" sz="2400" b="1" baseline="0" dirty="0">
                          <a:solidFill>
                            <a:schemeClr val="tx1"/>
                          </a:solidFill>
                        </a:rPr>
                        <a:t> في بداية المدة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8821"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rgbClr val="00B050"/>
                          </a:solidFill>
                        </a:rPr>
                        <a:t>1960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rgbClr val="00B050"/>
                          </a:solidFill>
                        </a:rPr>
                        <a:t>+</a:t>
                      </a:r>
                      <a:r>
                        <a:rPr lang="ar-BH" sz="2400" b="1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ar-BH" sz="2400" b="1" dirty="0">
                          <a:solidFill>
                            <a:srgbClr val="00B050"/>
                          </a:solidFill>
                        </a:rPr>
                        <a:t>صافي </a:t>
                      </a:r>
                      <a:r>
                        <a:rPr lang="ar-BH" sz="2400" b="1" dirty="0" err="1">
                          <a:solidFill>
                            <a:srgbClr val="00B050"/>
                          </a:solidFill>
                        </a:rPr>
                        <a:t>الدخل</a:t>
                      </a:r>
                      <a:r>
                        <a:rPr lang="ar-BH" sz="2400" b="1" baseline="0" dirty="0" err="1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ar-BH" sz="2400" b="1" dirty="0">
                          <a:solidFill>
                            <a:srgbClr val="00B050"/>
                          </a:solidFill>
                        </a:rPr>
                        <a:t>(</a:t>
                      </a:r>
                      <a:r>
                        <a:rPr lang="ar-BH" sz="2400" b="1" baseline="0" dirty="0">
                          <a:solidFill>
                            <a:srgbClr val="00B050"/>
                          </a:solidFill>
                        </a:rPr>
                        <a:t>ربح</a:t>
                      </a:r>
                      <a:r>
                        <a:rPr lang="ar-BH" sz="2400" b="1" baseline="0" dirty="0" err="1">
                          <a:solidFill>
                            <a:srgbClr val="00B050"/>
                          </a:solidFill>
                        </a:rPr>
                        <a:t>)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8821"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 smtClean="0">
                          <a:solidFill>
                            <a:srgbClr val="FF0000"/>
                          </a:solidFill>
                        </a:rPr>
                        <a:t>(1000)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rgbClr val="FF0000"/>
                          </a:solidFill>
                        </a:rPr>
                        <a:t>- المسحوبات </a:t>
                      </a:r>
                      <a:r>
                        <a:rPr lang="ar-BH" sz="2400" b="1" dirty="0" smtClean="0">
                          <a:solidFill>
                            <a:srgbClr val="FF0000"/>
                          </a:solidFill>
                        </a:rPr>
                        <a:t>الشخصية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8821"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chemeClr val="accent5"/>
                          </a:solidFill>
                        </a:rPr>
                        <a:t>12960</a:t>
                      </a:r>
                      <a:endParaRPr lang="en-US" sz="24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chemeClr val="accent5"/>
                          </a:solidFill>
                        </a:rPr>
                        <a:t>رصيد رأس المال في نهاية المدة</a:t>
                      </a:r>
                      <a:endParaRPr lang="en-US" sz="24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4AD4D49C-EBD0-4DE2-9774-6BEF78701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397540"/>
              </p:ext>
            </p:extLst>
          </p:nvPr>
        </p:nvGraphicFramePr>
        <p:xfrm>
          <a:off x="7520872" y="1935030"/>
          <a:ext cx="4487661" cy="4118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240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8999"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>
                          <a:solidFill>
                            <a:schemeClr val="tx2"/>
                          </a:solidFill>
                        </a:rPr>
                        <a:t>المجموع</a:t>
                      </a:r>
                      <a:endParaRPr lang="en-US" sz="1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>
                          <a:solidFill>
                            <a:schemeClr val="tx2"/>
                          </a:solidFill>
                        </a:rPr>
                        <a:t>القيمة</a:t>
                      </a:r>
                      <a:r>
                        <a:rPr lang="ar-BH" sz="1400" b="1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endParaRPr lang="en-US" sz="1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>
                          <a:solidFill>
                            <a:srgbClr val="00B050"/>
                          </a:solidFill>
                        </a:rPr>
                        <a:t>الإيرادات</a:t>
                      </a:r>
                      <a:endParaRPr lang="en-US" sz="1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999">
                <a:tc>
                  <a:txBody>
                    <a:bodyPr/>
                    <a:lstStyle/>
                    <a:p>
                      <a:pPr algn="ctr"/>
                      <a:endParaRPr lang="en-US" sz="1400" b="1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/>
                        <a:t>4000</a:t>
                      </a:r>
                      <a:endParaRPr lang="en-U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>
                          <a:solidFill>
                            <a:schemeClr val="tx1"/>
                          </a:solidFill>
                        </a:rPr>
                        <a:t>الإيرادات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999"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/>
                        <a:t>4000</a:t>
                      </a:r>
                      <a:endParaRPr lang="en-U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>
                          <a:solidFill>
                            <a:schemeClr val="tx2"/>
                          </a:solidFill>
                        </a:rPr>
                        <a:t>إجمالي الإيرادات</a:t>
                      </a:r>
                      <a:endParaRPr lang="en-US" sz="1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999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>
                          <a:solidFill>
                            <a:srgbClr val="FF0000"/>
                          </a:solidFill>
                        </a:rPr>
                        <a:t>المصروفات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8999">
                <a:tc>
                  <a:txBody>
                    <a:bodyPr/>
                    <a:lstStyle/>
                    <a:p>
                      <a:pPr algn="ctr"/>
                      <a:endParaRPr lang="en-US" sz="1400" b="1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/>
                        <a:t>120</a:t>
                      </a:r>
                      <a:endParaRPr lang="en-U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/>
                        <a:t>مصاريف إهلاك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5749">
                <a:tc>
                  <a:txBody>
                    <a:bodyPr/>
                    <a:lstStyle/>
                    <a:p>
                      <a:pPr algn="ctr"/>
                      <a:endParaRPr lang="en-US" sz="1400" b="1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/>
                        <a:t>40</a:t>
                      </a:r>
                      <a:endParaRPr lang="en-U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/>
                        <a:t>مصاريف كهرباء وماء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999">
                <a:tc>
                  <a:txBody>
                    <a:bodyPr/>
                    <a:lstStyle/>
                    <a:p>
                      <a:pPr algn="ctr"/>
                      <a:endParaRPr lang="en-US" sz="1400" b="1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/>
                        <a:t>280</a:t>
                      </a:r>
                      <a:endParaRPr lang="en-U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/>
                        <a:t>مصروفات نقل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999">
                <a:tc>
                  <a:txBody>
                    <a:bodyPr/>
                    <a:lstStyle/>
                    <a:p>
                      <a:endParaRPr lang="ar-BH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/>
                        <a:t>1540</a:t>
                      </a:r>
                      <a:endParaRPr lang="en-U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/>
                        <a:t>اجور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8999">
                <a:tc>
                  <a:txBody>
                    <a:bodyPr/>
                    <a:lstStyle/>
                    <a:p>
                      <a:endParaRPr lang="ar-BH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>
                          <a:solidFill>
                            <a:schemeClr val="tx1"/>
                          </a:solidFill>
                        </a:rPr>
                        <a:t>مهمات مستخدمة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7934845"/>
                  </a:ext>
                </a:extLst>
              </a:tr>
              <a:tr h="575749"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/>
                        <a:t>2040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400" b="1" dirty="0">
                          <a:solidFill>
                            <a:schemeClr val="tx2"/>
                          </a:solidFill>
                        </a:rPr>
                        <a:t>اجمالي المصروفات</a:t>
                      </a:r>
                      <a:endParaRPr lang="en-US" sz="1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85629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ar-BH" sz="1600" b="1" dirty="0">
                          <a:solidFill>
                            <a:srgbClr val="FF0000"/>
                          </a:solidFill>
                        </a:rPr>
                        <a:t>1960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1600" b="1" dirty="0">
                          <a:solidFill>
                            <a:srgbClr val="FF0000"/>
                          </a:solidFill>
                        </a:rPr>
                        <a:t>صافي الدخل (</a:t>
                      </a:r>
                      <a:r>
                        <a:rPr lang="ar-BH" sz="1600" b="1" baseline="0" dirty="0">
                          <a:solidFill>
                            <a:srgbClr val="FF0000"/>
                          </a:solidFill>
                        </a:rPr>
                        <a:t>  الربح  )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FA8BA82-1D55-444A-A417-9052B2C5AD1D}"/>
              </a:ext>
            </a:extLst>
          </p:cNvPr>
          <p:cNvSpPr/>
          <p:nvPr/>
        </p:nvSpPr>
        <p:spPr>
          <a:xfrm>
            <a:off x="7671049" y="1149794"/>
            <a:ext cx="3553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BH" sz="1400" b="1" dirty="0">
                <a:solidFill>
                  <a:srgbClr val="C00000"/>
                </a:solidFill>
              </a:rPr>
              <a:t>محلات الامل للأدوات المنزلية</a:t>
            </a:r>
            <a:br>
              <a:rPr lang="ar-BH" sz="1400" b="1" dirty="0">
                <a:solidFill>
                  <a:srgbClr val="C00000"/>
                </a:solidFill>
              </a:rPr>
            </a:br>
            <a:r>
              <a:rPr lang="ar-BH" sz="1400" b="1" dirty="0">
                <a:solidFill>
                  <a:srgbClr val="C00000"/>
                </a:solidFill>
              </a:rPr>
              <a:t>قائمة الدخل</a:t>
            </a:r>
            <a:br>
              <a:rPr lang="ar-BH" sz="1400" b="1" dirty="0">
                <a:solidFill>
                  <a:srgbClr val="C00000"/>
                </a:solidFill>
              </a:rPr>
            </a:br>
            <a:r>
              <a:rPr lang="ar-BH" sz="1400" b="1" dirty="0">
                <a:solidFill>
                  <a:srgbClr val="C00000"/>
                </a:solidFill>
              </a:rPr>
              <a:t>عن السنة المنتهية 2019/12/31</a:t>
            </a:r>
            <a:endParaRPr lang="en-US" sz="1400" b="1" dirty="0">
              <a:solidFill>
                <a:srgbClr val="C00000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C9204FF6-3F00-4313-8B26-187FC3AE1C9E}"/>
              </a:ext>
            </a:extLst>
          </p:cNvPr>
          <p:cNvCxnSpPr/>
          <p:nvPr/>
        </p:nvCxnSpPr>
        <p:spPr>
          <a:xfrm flipH="1" flipV="1">
            <a:off x="6708568" y="4305498"/>
            <a:ext cx="812304" cy="14756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72272"/>
            <a:ext cx="1219200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BH" sz="1600" dirty="0"/>
              <a:t>وزارة التربية والتعليم – 2020م</a:t>
            </a:r>
            <a:endParaRPr lang="en-US" sz="16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6572272"/>
            <a:ext cx="12192000" cy="29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27152D5-5BC8-41FD-8C42-1B009C4CA4FF}"/>
              </a:ext>
            </a:extLst>
          </p:cNvPr>
          <p:cNvSpPr/>
          <p:nvPr/>
        </p:nvSpPr>
        <p:spPr>
          <a:xfrm>
            <a:off x="2104008" y="1828801"/>
            <a:ext cx="7332955" cy="688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1943735" algn="l"/>
              </a:tabLst>
            </a:pPr>
            <a:r>
              <a:rPr lang="ar-BH" sz="3600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2653BED-9E00-41F7-B771-2CA55C711F6F}"/>
              </a:ext>
            </a:extLst>
          </p:cNvPr>
          <p:cNvSpPr txBox="1"/>
          <p:nvPr/>
        </p:nvSpPr>
        <p:spPr>
          <a:xfrm>
            <a:off x="1127464" y="1828801"/>
            <a:ext cx="103775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solidFill>
                  <a:schemeClr val="accent5"/>
                </a:solidFill>
              </a:rPr>
              <a:t>هي قائمة توضح المركز المالي للشركة وتشتمل على الأصول والخصوم وحقوق </a:t>
            </a:r>
            <a:r>
              <a:rPr lang="ar-BH" sz="2800" b="1" dirty="0" smtClean="0">
                <a:solidFill>
                  <a:schemeClr val="accent5"/>
                </a:solidFill>
              </a:rPr>
              <a:t>الملكية.</a:t>
            </a:r>
            <a:r>
              <a:rPr lang="ar-BH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ar-BH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ar-BH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ar-BH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ar-BH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ar-BH" sz="2800" b="1" dirty="0">
                <a:solidFill>
                  <a:schemeClr val="accent2">
                    <a:lumMod val="75000"/>
                  </a:schemeClr>
                </a:solidFill>
              </a:rPr>
              <a:t>يجب أن تتساوى </a:t>
            </a:r>
            <a:r>
              <a:rPr lang="ar-BH" sz="2800" b="1" dirty="0">
                <a:solidFill>
                  <a:srgbClr val="FF0000"/>
                </a:solidFill>
              </a:rPr>
              <a:t>الأصول </a:t>
            </a:r>
            <a:r>
              <a:rPr lang="ar-BH" sz="2800" b="1" dirty="0">
                <a:solidFill>
                  <a:schemeClr val="accent2">
                    <a:lumMod val="75000"/>
                  </a:schemeClr>
                </a:solidFill>
              </a:rPr>
              <a:t>مع </a:t>
            </a:r>
            <a:r>
              <a:rPr lang="ar-BH" sz="2800" b="1" dirty="0">
                <a:solidFill>
                  <a:srgbClr val="FF0000"/>
                </a:solidFill>
              </a:rPr>
              <a:t>الخصوم وحقوق الملكية </a:t>
            </a:r>
            <a:r>
              <a:rPr lang="ar-BH" sz="2800" b="1" dirty="0">
                <a:solidFill>
                  <a:schemeClr val="accent2">
                    <a:lumMod val="75000"/>
                  </a:schemeClr>
                </a:solidFill>
              </a:rPr>
              <a:t>في الميزانية العمومية حتى تبقى القائمة دائماً في حال </a:t>
            </a:r>
            <a:r>
              <a:rPr lang="ar-BH" sz="2800" b="1" dirty="0">
                <a:solidFill>
                  <a:srgbClr val="FF0000"/>
                </a:solidFill>
              </a:rPr>
              <a:t>توازن</a:t>
            </a:r>
            <a:r>
              <a:rPr lang="ar-BH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ar-BH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ar-BH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ar-BH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ar-BH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ar-BH" sz="2800" b="1" dirty="0">
                <a:solidFill>
                  <a:schemeClr val="accent5">
                    <a:lumMod val="75000"/>
                  </a:schemeClr>
                </a:solidFill>
              </a:rPr>
              <a:t>الاصول = </a:t>
            </a:r>
            <a:r>
              <a:rPr lang="ar-BH" sz="2800" b="1" dirty="0">
                <a:solidFill>
                  <a:schemeClr val="accent2">
                    <a:lumMod val="75000"/>
                  </a:schemeClr>
                </a:solidFill>
              </a:rPr>
              <a:t>الخصوم</a:t>
            </a:r>
            <a:r>
              <a:rPr lang="ar-BH" sz="2800" b="1" dirty="0">
                <a:solidFill>
                  <a:schemeClr val="accent5">
                    <a:lumMod val="75000"/>
                  </a:schemeClr>
                </a:solidFill>
              </a:rPr>
              <a:t> + </a:t>
            </a:r>
            <a:r>
              <a:rPr lang="ar-BH" sz="2800" b="1" dirty="0">
                <a:solidFill>
                  <a:schemeClr val="accent2">
                    <a:lumMod val="75000"/>
                  </a:schemeClr>
                </a:solidFill>
              </a:rPr>
              <a:t>حقوق الملكية</a:t>
            </a:r>
            <a:br>
              <a:rPr lang="ar-BH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ar-BH" sz="28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ar-BH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ar-BH" sz="28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ar-BH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ar-BH" sz="2800" b="1" dirty="0">
                <a:solidFill>
                  <a:schemeClr val="tx2">
                    <a:lumMod val="75000"/>
                  </a:schemeClr>
                </a:solidFill>
              </a:rPr>
              <a:t> قد</a:t>
            </a:r>
            <a:r>
              <a:rPr lang="ar-BH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ar-BH" sz="2800" b="1" dirty="0">
                <a:solidFill>
                  <a:schemeClr val="tx2">
                    <a:lumMod val="75000"/>
                  </a:schemeClr>
                </a:solidFill>
              </a:rPr>
              <a:t>نحتاج فيها لرأس المال في نهاية المدة </a:t>
            </a:r>
            <a:r>
              <a:rPr lang="ar-BH" sz="2800" b="1" dirty="0" err="1">
                <a:solidFill>
                  <a:schemeClr val="tx2">
                    <a:lumMod val="75000"/>
                  </a:schemeClr>
                </a:solidFill>
              </a:rPr>
              <a:t>الزمينة</a:t>
            </a:r>
            <a:r>
              <a:rPr lang="ar-BH" sz="2800" b="1" dirty="0">
                <a:solidFill>
                  <a:schemeClr val="tx2">
                    <a:lumMod val="75000"/>
                  </a:schemeClr>
                </a:solidFill>
              </a:rPr>
              <a:t> من قائمة رأس المال وهي تساوي حقوق الملكية </a:t>
            </a:r>
            <a:r>
              <a:rPr lang="ar-BH" sz="28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ar-BH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ar-BH" sz="28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ar-BH" sz="28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ounded Rectangle 1">
            <a:extLst>
              <a:ext uri="{FF2B5EF4-FFF2-40B4-BE49-F238E27FC236}">
                <a16:creationId xmlns:a16="http://schemas.microsoft.com/office/drawing/2014/main" xmlns="" id="{4FF6336D-425F-4E9D-8B75-0F2DD44E86C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oundRec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4800" b="1" dirty="0"/>
              <a:t>قائمة الميزانية العمومية</a:t>
            </a:r>
            <a:endParaRPr lang="en-US" sz="4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Presentation - Cop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- Copy</Template>
  <TotalTime>3236</TotalTime>
  <Words>756</Words>
  <Application>Microsoft Office PowerPoint</Application>
  <PresentationFormat>Widescreen</PresentationFormat>
  <Paragraphs>292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Estrangelo Edessa</vt:lpstr>
      <vt:lpstr>Times New Roman</vt:lpstr>
      <vt:lpstr>Wingdings</vt:lpstr>
      <vt:lpstr>Presentation - Copy</vt:lpstr>
      <vt:lpstr>PowerPoint Presentation</vt:lpstr>
      <vt:lpstr>PowerPoint Presentation</vt:lpstr>
      <vt:lpstr>أنواع القوائم المالية</vt:lpstr>
      <vt:lpstr>قائمة الدخل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M.A.S tech</cp:lastModifiedBy>
  <cp:revision>279</cp:revision>
  <dcterms:created xsi:type="dcterms:W3CDTF">2020-03-05T04:19:13Z</dcterms:created>
  <dcterms:modified xsi:type="dcterms:W3CDTF">2022-04-25T22:47:16Z</dcterms:modified>
</cp:coreProperties>
</file>