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4" d="100"/>
          <a:sy n="54" d="100"/>
        </p:scale>
        <p:origin x="9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661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21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431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9426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504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7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503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2344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77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348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443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988C8-7D2F-48E0-AC99-91466389B415}" type="datetimeFigureOut">
              <a:rPr lang="ar-IQ" smtClean="0"/>
              <a:t>02/09/1444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B4C69-8153-4C7F-9925-0FFEF0074A7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181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5aznh.com/e-market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ar-IQ" sz="3600" b="1" dirty="0" smtClean="0">
                <a:effectLst/>
                <a:latin typeface="Times New Roman"/>
                <a:ea typeface="Times New Roman"/>
                <a:hlinkClick r:id="rId2"/>
              </a:rPr>
              <a:t/>
            </a:r>
            <a:br>
              <a:rPr lang="ar-IQ" sz="3600" b="1" dirty="0" smtClean="0">
                <a:effectLst/>
                <a:latin typeface="Times New Roman"/>
                <a:ea typeface="Times New Roman"/>
                <a:hlinkClick r:id="rId2"/>
              </a:rPr>
            </a:br>
            <a:r>
              <a:rPr lang="ar-IQ" sz="3600" b="1" dirty="0" smtClean="0">
                <a:effectLst/>
                <a:latin typeface="Times New Roman"/>
                <a:ea typeface="Times New Roman"/>
                <a:hlinkClick r:id="rId2"/>
              </a:rPr>
              <a:t>مزايا </a:t>
            </a:r>
            <a:r>
              <a:rPr lang="ar-IQ" sz="3600" b="1" dirty="0" smtClean="0">
                <a:effectLst/>
                <a:latin typeface="Times New Roman"/>
                <a:ea typeface="Times New Roman"/>
                <a:hlinkClick r:id="rId2"/>
              </a:rPr>
              <a:t>التسويق الالكتروني </a:t>
            </a:r>
            <a:r>
              <a:rPr lang="en-US" sz="2700" dirty="0" smtClean="0">
                <a:effectLst/>
                <a:latin typeface="Times New Roman"/>
                <a:ea typeface="Times New Roman"/>
                <a:hlinkClick r:id="rId2"/>
              </a:rPr>
              <a:t/>
            </a:r>
            <a:br>
              <a:rPr lang="en-US" sz="2700" dirty="0" smtClean="0">
                <a:effectLst/>
                <a:latin typeface="Times New Roman"/>
                <a:ea typeface="Times New Roman"/>
                <a:hlinkClick r:id="rId2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205740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يتيح امكانية الاطلاع السريع على تشكيلة واسعة جدا من السلع والخدمات من جميع ارجاء العالم , والاطلاع السريع جدا على السلع والخدمات الجديدة , وامكانية شراء المنتجات بأسعار اقل وبفروق سعرية جوهرية , وامكانية شراء المنتجات بما يلبي المتطلبات الشخصية إلى حد عالي , وامكانية الحصول على الخدمات بجودة عالية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11620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 امكانية طرح وتسويق المنتجات التي لا تتوفر على نطاق  واسع , وعملية تسويق هذه المنتجات النادرة عبر الانترنت تتيح للمستهلك فرصة الوصول اليها  وشرائها بصرف النظر عن امكانية تواجده , وبصرف النظر عن قربه او بعده عن المنظمات التي تقوم بإنتاج هذه المنتجات , وهناك الكثير من المنتجات التي لا يكون الطلب عليها مجدياً وفعالاً اذا طرحت في منطقة جغرافية محددة , لان المستهلكين المعنيين بهذا المنتج  يكونون منتشرين في مناطق جغرافية متباعدة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26035" algn="l"/>
                <a:tab pos="205740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 تحقيق مزايا للمنظمات , إذ ان الاعمال الالكترونية تفتح امام هذه المنظمات فرصا تسويقية واسعة , وتصبح قادرة على تحسين وتطوير ادائها التنافسي وقادرة على تحقيق وفورات في التكاليف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1205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ar-IQ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مزايا التسويق الالكتروني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lnSpc>
                <a:spcPct val="115000"/>
              </a:lnSpc>
              <a:buNone/>
              <a:tabLst>
                <a:tab pos="11620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4. اختزال طول سلاسل التوريد أو الغائها , وتحقيق حضور عالمي واسع في الاسواق بسبب قدرة اي مشتري من اي مكان في العالم  من التسوق داخل محلات ومخازن هذه المنظمات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None/>
              <a:tabLst>
                <a:tab pos="11620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5.  تحقيق مشاركة المستهلك في عمليات ابتكار وتطوير المنتجات الجديدة ، وهذا يمكن ان يتحقق بسهولة بسبب الطبيعة التفاعلية التي توافرها الاعمال الالكترونية عبر الانترنت  بين المنظمات وزبائنها .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None/>
              <a:tabLst>
                <a:tab pos="11620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6.  تقليل تكاليف التصنيع والتصميم . وتقليل تكاليف التسليم وخصوصاً اذا كان بالإمكان تسليم هذه المنتجات عبر الانترنت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None/>
              <a:tabLst>
                <a:tab pos="205740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7. تطوير وظيفة بحوث التسويق , اذ باتت القدرة اكبر واسرع في الحصول على البيانات والمعلومات من مصادرها المختلفة . وصار بالإمكان الحصول على تغذية عكسية سريعة من المستهلك بسبب اساليب الاتصال الالكتروني المتعددة التي توفرها شبكة الانترنت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9608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ar-IQ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مزايا التسويق الالكتروني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256584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lnSpc>
                <a:spcPct val="115000"/>
              </a:lnSpc>
              <a:buNone/>
              <a:tabLst>
                <a:tab pos="26035" algn="l"/>
                <a:tab pos="11620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8. قدرة اية منظمة مهما صغر حجمها على الدخول إلى الاسواق العالمية والوصول إلى المستهلك , اذ ان شبكة الانترنت ساعدت في التخلص من كثير من حواجز الدخول الى الاسواق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None/>
              <a:tabLst>
                <a:tab pos="11620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9. القدرة على تنفيذ استراتيجية الاعلان وزيادة كفاءتها وفاعليتها من خلال تبني الاساليب الالكترونية الجديدة في الاعلان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None/>
              <a:tabLst>
                <a:tab pos="116205" algn="l"/>
                <a:tab pos="205740" algn="l"/>
              </a:tabLst>
            </a:pPr>
            <a:r>
              <a:rPr lang="ar-IQ" dirty="0" smtClean="0">
                <a:latin typeface="Times New Roman"/>
                <a:ea typeface="Times New Roman"/>
              </a:rPr>
              <a:t>10. </a:t>
            </a:r>
            <a:r>
              <a:rPr lang="ar-IQ" dirty="0" smtClean="0">
                <a:effectLst/>
                <a:latin typeface="Times New Roman"/>
                <a:ea typeface="Times New Roman"/>
              </a:rPr>
              <a:t>بعض المنتجات تحتاج الى بيانات  ومعلومات تفصيلية عند الاعلان عنها , وخصوصا في مجال السلع والخدمات الصناعية , اذ لا يستطيع المشتري اتخاذ قرار الشراء دون توافر الكم المطلوب من البيانات والمعلومات , والوسائل التقليدية لا تتيح فرص نشر البيانات والمعلومات التفصيلية حول المنتج  وذلك لقضايا تتعلق بالمساحة المحددة للإعلان في الصحف والمجلات ومدة الاعلان في الاذاعة والتلفاز اضافة إلى قضايا الكلفة , وهذه المسائل يمكن معالجتها عند وضع الاعلانات على الانترنت , اذ لا توجد حدود لنشر البيانات والمعلومات ذات العلاقة بالمنتج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None/>
              <a:tabLst>
                <a:tab pos="295910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11. اصبح التسويق الاليكتروني يعالج الكثير من المشكلات التسوق التقليدي وخاصة ما يرتبط بالتبضع من الاسواق المزدحمة والاسواق البعيدة , اذ ان التسويق عبر الانترنت اصبح يتح للزبائن فرصة الحصول على السلع والخدمات المطلوبة دون الحاجة إلى مغادرة المنزل أو مكان العمل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892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ar-IQ" sz="3600" b="1" dirty="0" smtClean="0">
                <a:effectLst/>
                <a:latin typeface="Times New Roman"/>
                <a:ea typeface="Times New Roman"/>
              </a:rPr>
              <a:t/>
            </a:r>
            <a:br>
              <a:rPr lang="ar-IQ" sz="3600" b="1" dirty="0" smtClean="0">
                <a:effectLst/>
                <a:latin typeface="Times New Roman"/>
                <a:ea typeface="Times New Roman"/>
              </a:rPr>
            </a:br>
            <a:r>
              <a:rPr lang="ar-IQ" sz="3600" b="1" dirty="0" smtClean="0">
                <a:effectLst/>
                <a:latin typeface="Times New Roman"/>
                <a:ea typeface="Times New Roman"/>
              </a:rPr>
              <a:t>دورة </a:t>
            </a:r>
            <a:r>
              <a:rPr lang="ar-IQ" sz="3600" b="1" dirty="0" smtClean="0">
                <a:effectLst/>
                <a:latin typeface="Times New Roman"/>
                <a:ea typeface="Times New Roman"/>
              </a:rPr>
              <a:t>التسويق الالكتروني </a:t>
            </a:r>
            <a:r>
              <a:rPr lang="en-US" sz="27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700" dirty="0" smtClean="0">
                <a:effectLst/>
                <a:latin typeface="Times New Roman"/>
                <a:ea typeface="Times New Roman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544616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يمكن التعبير عنها بأربعة مراحل  وهي :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buSzPts val="1600"/>
              <a:buNone/>
              <a:tabLst>
                <a:tab pos="116205" algn="l"/>
              </a:tabLst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3. مرحلة الاعداد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 في هذه المرحلة يجري تحديد حاجات ورغبات المستهلك , ويجري تحديد الاسواق المستهدفة المجدية والجذابة , كما يجري تحديد طبيعة المنافسة , ومن اجل النجاح في ذلك يتطلب الامر سرعة الحصول على البيانات والمعلومات اللازمة  ولهذا الغرض قد تلجا المنظمة إلى جمع البيانات والمعلومات عبر الانترنت باستخدام منهج بحوث  التسويق , وعن طريق الاستعانة بالمراكز المتخصصة في بحوث التسويق العاملة على الانترنت والمعلومات باستخدام الوسائل والادوات التقليدية . </a:t>
            </a:r>
            <a:endParaRPr lang="ar-IQ" sz="2400" dirty="0"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ان التحديد الدقيق لحاجات ورغبات المستهلك وحجم الاسواق الجذابة وطبيعة المنافسة يساعد المنظمة في طرح المنتجات  الملائمة عبر الانترنت التي تحقق هذه الاهداف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lnSpc>
                <a:spcPct val="115000"/>
              </a:lnSpc>
              <a:buNone/>
              <a:tabLst>
                <a:tab pos="116205" algn="l"/>
                <a:tab pos="205740" algn="l"/>
              </a:tabLst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4. مرحلة الاتصال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  في هذه المرحلة تحقق المنظمة عملية الاتصال مع الزبون / المستهلك لتعريفه بالمنتجات الجديدة التي يجري طرحها إلى السوق الالكترونية عبر الانترنت . </a:t>
            </a:r>
            <a:endParaRPr lang="ar-IQ" sz="2400" dirty="0"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وتتضمن اربعة مراحل فرعية وهي مرحلة جذب الانتباه , ويجري ذلك بواسطة الاشرطة الاعلانية  والبريد الاليكتروني وباقي وسائل التواصل الاجتماعي . ومرحلة توفير المعلومات اللازمة , التي يجري فيها توفير البيانات والمعلومات التي يحتاجها المستهلك حول المنتج . ومرحلة ترغيب المستهلك بالمنتج  والتي يجري فيها تقديم وعرض المنتج بفاعلية تثير رغبة المستهلك بالمنتج . ومرحلة الفعل والتصرف ( الشراء) وفيها يصل المستهلك إلى مرحلة القناعة بالمنتج المطروح عبر الانترنت ليتخذ القرار بالشراء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232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ar-IQ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دورة التسويق الالكتروني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15000"/>
              </a:lnSpc>
              <a:buNone/>
              <a:tabLst>
                <a:tab pos="205740" algn="l"/>
              </a:tabLst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3. مرحلة التبادل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تعبر عن عملية التبادل بين البائع والمشتري , فالمنظمة توفر المنتجات المطلوبة بالكميات المطلوبة في الوقت المناسب , والمشتري يدفع الثمن المطلوب . وتتعدد اساليب الدفع , واهم هذه الاساليب هي الدفع باستخدام البطاقات الائتمانية عبر الانترنت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lnSpc>
                <a:spcPct val="115000"/>
              </a:lnSpc>
              <a:buNone/>
              <a:tabLst>
                <a:tab pos="143510" algn="l"/>
              </a:tabLst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4. مرحلة ما بعد البيع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ينبغي ان لا تكتفي المنظمة بأجراء عملية البيع ,  بل من الضروري المحافظة  على علاقات فاعلة مع المشتري , فالعملية التسويقية لا تقف عند كسب واستقطاب الزبون , بل لا بد من الاحتفاظ بهؤلاء الزبائن , وهناك وسائل لذلك منها :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buSzPts val="1600"/>
              <a:buFont typeface="+mj-cs"/>
              <a:buAutoNum type="arabic1Minus"/>
              <a:tabLst>
                <a:tab pos="205740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  <a:cs typeface="Times New Roman"/>
              </a:rPr>
              <a:t>المجتمعات الافتراضية ومواقع التواصل الاجتماعي  </a:t>
            </a:r>
            <a:endParaRPr lang="en-US" sz="2400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SzPts val="1600"/>
              <a:buFont typeface="+mj-cs"/>
              <a:buAutoNum type="arabic1Minus"/>
              <a:tabLst>
                <a:tab pos="205740" algn="l"/>
                <a:tab pos="59372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  <a:cs typeface="Times New Roman"/>
              </a:rPr>
              <a:t> التواصل عبر الا يميل  وتزويد المشتري بكل جديد حول المنتج </a:t>
            </a:r>
            <a:endParaRPr lang="en-US" sz="2400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SzPts val="1600"/>
              <a:buFont typeface="+mj-cs"/>
              <a:buAutoNum type="arabic1Minus"/>
              <a:tabLst>
                <a:tab pos="205740" algn="l"/>
                <a:tab pos="59372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  <a:cs typeface="Times New Roman"/>
              </a:rPr>
              <a:t> توافر قائمة الأسئلة المتكررة </a:t>
            </a:r>
            <a:endParaRPr lang="en-US" sz="2400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SzPts val="1600"/>
              <a:buFont typeface="+mj-cs"/>
              <a:buAutoNum type="arabic1Minus"/>
              <a:tabLst>
                <a:tab pos="205740" algn="l"/>
                <a:tab pos="59372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  <a:cs typeface="Times New Roman"/>
              </a:rPr>
              <a:t> خدمات الدعم والتحديث . </a:t>
            </a:r>
            <a:endParaRPr lang="en-US" sz="2400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5327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ar-IQ" sz="3100" b="1" dirty="0" smtClean="0">
                <a:effectLst/>
                <a:latin typeface="Times New Roman"/>
                <a:ea typeface="Times New Roman"/>
              </a:rPr>
              <a:t/>
            </a:r>
            <a:br>
              <a:rPr lang="ar-IQ" sz="3100" b="1" dirty="0" smtClean="0">
                <a:effectLst/>
                <a:latin typeface="Times New Roman"/>
                <a:ea typeface="Times New Roman"/>
              </a:rPr>
            </a:br>
            <a:r>
              <a:rPr lang="ar-IQ" sz="3100" b="1" dirty="0" smtClean="0">
                <a:effectLst/>
                <a:latin typeface="Times New Roman"/>
                <a:ea typeface="Times New Roman"/>
              </a:rPr>
              <a:t>التسويق </a:t>
            </a:r>
            <a:r>
              <a:rPr lang="ar-IQ" sz="3100" b="1" dirty="0" smtClean="0">
                <a:effectLst/>
                <a:latin typeface="Times New Roman"/>
                <a:ea typeface="Times New Roman"/>
              </a:rPr>
              <a:t>الالكتروني الفاعلية والعمليات الاساسية </a:t>
            </a:r>
            <a:r>
              <a:rPr lang="en-US" sz="22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200" dirty="0" smtClean="0">
                <a:effectLst/>
                <a:latin typeface="Times New Roman"/>
                <a:ea typeface="Times New Roman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 marL="114300" indent="0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تتحقق الفاعلية في العملية التسويقية الالكترونية عندما تتوافر العناصر الاتية :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>
              <a:lnSpc>
                <a:spcPct val="115000"/>
              </a:lnSpc>
              <a:buNone/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اولا : فاعلية التسويق الالكتروني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  <a:tabLst>
                <a:tab pos="205740" algn="l"/>
              </a:tabLst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تحقيق المنفعة للزبون :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وهو يعني ان المنظمة عليها ان تسعى الى تقديم منفعة كافية وواضحة من خلال طرح المنتج ( سلعة او خدمة ) عبر الانترنت ,وذلك لان الزبون يبني قراره بتكرار او عدم تكرار عملية الشراء على اساس مستوى المنفعة التي يحققها من اقتنائه للسلعة أو الخدمة </a:t>
            </a:r>
            <a:r>
              <a:rPr lang="ar-IQ" dirty="0" err="1" smtClean="0">
                <a:effectLst/>
                <a:latin typeface="Times New Roman"/>
                <a:ea typeface="Times New Roman"/>
              </a:rPr>
              <a:t>المشتراة</a:t>
            </a:r>
            <a:r>
              <a:rPr lang="ar-IQ" dirty="0" smtClean="0">
                <a:effectLst/>
                <a:latin typeface="Times New Roman"/>
                <a:ea typeface="Times New Roman"/>
              </a:rPr>
              <a:t>.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ومن متطلبات التسويق الالكتروني هو ان يتضمن موقع المتجر الالكتروني جميع الخدمات التعزيزية التي تستجيب لرغبات الزبون , وان تسعى المنظمة قدر الامكان إلى تحقيق الحاجات والرغبات الشخصية للزبون ، وتسعى كذلك الى التمييز من خلال تقديم منافع فريدة ومتميزة إلى زبائنها , ويكون لمستوى الخدمات المرفقة للمنتج الاساسي دور كبير في تحقيق عملية التمييز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1821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ar-IQ" sz="2800" b="1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فاعلية التسويق الالكتروني</a:t>
            </a:r>
            <a:endParaRPr lang="ar-IQ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15000"/>
              </a:lnSpc>
              <a:buNone/>
              <a:tabLst>
                <a:tab pos="205740" algn="l"/>
              </a:tabLst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2. تحقيق التكامل مع جميع انشطة الاعمال الالكترونية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ينبغي ان تسعى المنظمة الى تحقيق التكامل بين التسويق الالكتروني  وبقية انشطة الاعمال الالكترونية بحيث تنعكس هذه الانشطة في كل مرحلة من مراحل عملية التسويق الاليكتروني ( مرحلة الاعداد ومرحلة الاتصال ومرحلة التبادل ومرحلة ما بعد البيع )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على سبيل المثال  , لا يمكن ان تجري وتتم عملية البيع بنجاح اذا لم يكن هناك تفاعل وتكامل مع نظم الدفع عبر الانترنت واذا لم يكن هناك تفاعل وتكامل مع نظم الدفع عبر الانترنت , واذا لم تتوفر نظم امن وحماية فاعلة , واذا لم يتوفر عاملون مدربون على استخدام تكنلوجيا الاعمال الإلكتروني بكفاءة وفاعلية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>
              <a:lnSpc>
                <a:spcPct val="115000"/>
              </a:lnSpc>
              <a:buNone/>
              <a:tabLst>
                <a:tab pos="116205" algn="l"/>
              </a:tabLst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3.  القدرة على عرض محتويات وخدمات المتجر الالكتروني في صورة فاعلة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ينبغي عرض محتويات المتجر وخدماته المختلفة ضمن موقع الويب بصورة تلائم الطبيعة الجديدة للأعمال الالكترونية . اذ ان عرض المحتويات المختلفة للمتجر الالكتروني ينبغي ان يكون بصورة مختلفة عن الاساليب المستخدمة في ميدان الاعمال التقليدية ، فالتسوق الاليكتروني في استخدام الانترنت له طابعه الخاص ومواصفاته التي تميزه عن التسويق التقليدي , وهناك بعض المنظمات  التي لا تمتلك خبره في الاعمال والتسويق عبر الانترنت , وهذه المنظمات تلجا إلى استنساخ الاساليب التقليدية ونقلها وتبنيها في انشطتها التسويقية عبر الانترنت , وهذا يوقعها في هفوات ونقاط ضعف متعددة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71341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ar-IQ" sz="2800" b="1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فاعلية التسويق الالكتروني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lvl="0" indent="0">
              <a:lnSpc>
                <a:spcPct val="115000"/>
              </a:lnSpc>
              <a:buNone/>
              <a:tabLst>
                <a:tab pos="116205" algn="l"/>
              </a:tabLst>
            </a:pPr>
            <a:r>
              <a:rPr lang="ar-IQ" b="1" dirty="0" smtClean="0">
                <a:effectLst/>
                <a:latin typeface="Times New Roman"/>
                <a:ea typeface="Times New Roman"/>
              </a:rPr>
              <a:t>4. البناء البسيط والابتكاري لموقع المتجر الالكتروني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14300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ينبغي بناء المتجر الالكتروني بصورة بسيطة وابتكارية تسهل على الزبون عملية الحصول على البيانات والمعلومات واجراء عمليات التفاعل والتبادل على سبيل المثال , ينبغي الا يزيد عدد الارتباطات التي تقود إلى المعلومات النهائية ( اللازمة لشراء سلعة او خدمة ) عن ثلاثة ارتباطات أو خطوات  أو صفحات , وهذا ضروري </a:t>
            </a:r>
            <a:r>
              <a:rPr lang="ar-IQ" sz="3600" dirty="0" smtClean="0">
                <a:effectLst/>
                <a:latin typeface="Times New Roman"/>
                <a:ea typeface="Times New Roman"/>
              </a:rPr>
              <a:t> لتسهيل العملية وانجازها بسرعة ،</a:t>
            </a:r>
            <a:r>
              <a:rPr lang="ar-IQ" dirty="0" smtClean="0">
                <a:effectLst/>
                <a:latin typeface="Times New Roman"/>
                <a:ea typeface="Times New Roman"/>
              </a:rPr>
              <a:t> ان تحقيق هذا الامر يتطلب تحقيق الموازنة بين ثلاثة عناصر مترابطة وهي: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+mj-cs"/>
              <a:buAutoNum type="arabic1Minus"/>
            </a:pPr>
            <a:r>
              <a:rPr lang="ar-IQ" dirty="0" smtClean="0">
                <a:effectLst/>
                <a:latin typeface="Times New Roman"/>
                <a:ea typeface="Times New Roman"/>
              </a:rPr>
              <a:t>عرض وتوفير القدر الكافي واللازم من المعلومات مع الاختصار قدر الامكان  حفاظاً على وقت الزبون وتحقيقاً للسرعة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+mj-cs"/>
              <a:buAutoNum type="arabic1Minus"/>
              <a:tabLst>
                <a:tab pos="53340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توفير المعلومات الدقيقة التي يبحث عنها الزبون حصراً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Font typeface="+mj-cs"/>
              <a:buAutoNum type="arabic1Minus"/>
            </a:pPr>
            <a:r>
              <a:rPr lang="ar-IQ" dirty="0" smtClean="0">
                <a:effectLst/>
                <a:latin typeface="Times New Roman"/>
                <a:ea typeface="Times New Roman"/>
              </a:rPr>
              <a:t> تحقيق التنظيم الجيد لصفحات موقع الويب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7384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ar-IQ" sz="3600" b="1" dirty="0" smtClean="0">
                <a:effectLst/>
                <a:latin typeface="Times New Roman"/>
                <a:ea typeface="Times New Roman"/>
              </a:rPr>
              <a:t/>
            </a:r>
            <a:br>
              <a:rPr lang="ar-IQ" sz="3600" b="1" dirty="0" smtClean="0">
                <a:effectLst/>
                <a:latin typeface="Times New Roman"/>
                <a:ea typeface="Times New Roman"/>
              </a:rPr>
            </a:br>
            <a:r>
              <a:rPr lang="ar-IQ" sz="3100" b="1" dirty="0" smtClean="0">
                <a:effectLst/>
                <a:latin typeface="Times New Roman"/>
                <a:ea typeface="Times New Roman"/>
              </a:rPr>
              <a:t>العمليات </a:t>
            </a:r>
            <a:r>
              <a:rPr lang="ar-IQ" sz="3100" b="1" dirty="0" smtClean="0">
                <a:effectLst/>
                <a:latin typeface="Times New Roman"/>
                <a:ea typeface="Times New Roman"/>
              </a:rPr>
              <a:t>الاساسية للتسويق عبر الانترنت </a:t>
            </a:r>
            <a:r>
              <a:rPr lang="en-US" sz="27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2700" dirty="0" smtClean="0">
                <a:effectLst/>
                <a:latin typeface="Times New Roman"/>
                <a:ea typeface="Times New Roman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15000"/>
              </a:lnSpc>
              <a:buSzPts val="1800"/>
              <a:buFont typeface="+mj-lt"/>
              <a:buAutoNum type="arabicPeriod"/>
              <a:tabLst>
                <a:tab pos="50355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المنتج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0655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يمكن عبر الانترنت تسويق جميع انواع المنتجات والخدمات , ولكن تصميم المنتج يختلف اذ اصبح يتم عبر التوصيف النصي والصوتي والمرئي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SzPts val="1800"/>
              <a:buNone/>
              <a:tabLst>
                <a:tab pos="59372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2. السعر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0655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تختلف عناصر التسعير كثيرا باستخدام الانترنت , ولكنها بالتأكيد تؤدي الى الادخال في النفقات وتخفيض تكاليف هذه العناصر مما يزيد من التنافسية عند البيع عبر الانترنت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SzPts val="1800"/>
              <a:buNone/>
              <a:tabLst>
                <a:tab pos="59372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3. المكان او السوق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0655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الاختلاف هنا جوهريا , اذ لم يعد المنتج محصوراً بحدود جغرافية معينة , فيمكن ان يصل إلى جميع انحاء العالم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buSzPts val="1800"/>
              <a:buNone/>
              <a:tabLst>
                <a:tab pos="593725" algn="l"/>
              </a:tabLst>
            </a:pPr>
            <a:r>
              <a:rPr lang="ar-IQ" dirty="0" smtClean="0">
                <a:effectLst/>
                <a:latin typeface="Times New Roman"/>
                <a:ea typeface="Times New Roman"/>
              </a:rPr>
              <a:t>4. الترويج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0655" indent="0" algn="just">
              <a:lnSpc>
                <a:spcPct val="115000"/>
              </a:lnSpc>
              <a:buNone/>
            </a:pPr>
            <a:r>
              <a:rPr lang="ar-IQ" dirty="0" smtClean="0">
                <a:effectLst/>
                <a:latin typeface="Times New Roman"/>
                <a:ea typeface="Times New Roman"/>
              </a:rPr>
              <a:t>الانترنت تعمل كعربة ترويج للمنتجات عبر العالم بما تتضمنه من اعلانات ومبيعات وعلاقات عامة وتسويق بشكل عام ، وهذا يتطلب تحديث اساليب الاعلان التقليدية عند تحويلها الى الانترنت .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endParaRPr lang="en-US" sz="2400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984957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1344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نسق Office</vt:lpstr>
      <vt:lpstr> مزايا التسويق الالكتروني  </vt:lpstr>
      <vt:lpstr>مزايا التسويق الالكتروني</vt:lpstr>
      <vt:lpstr>مزايا التسويق الالكتروني</vt:lpstr>
      <vt:lpstr> دورة التسويق الالكتروني  </vt:lpstr>
      <vt:lpstr>دورة التسويق الالكتروني</vt:lpstr>
      <vt:lpstr> التسويق الالكتروني الفاعلية والعمليات الاساسية  </vt:lpstr>
      <vt:lpstr>فاعلية التسويق الالكتروني</vt:lpstr>
      <vt:lpstr>فاعلية التسويق الالكتروني</vt:lpstr>
      <vt:lpstr> العمليات الاساسية للتسويق عبر الانترنت  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robian</dc:creator>
  <cp:lastModifiedBy>Doha</cp:lastModifiedBy>
  <cp:revision>6</cp:revision>
  <dcterms:created xsi:type="dcterms:W3CDTF">2021-08-29T20:42:42Z</dcterms:created>
  <dcterms:modified xsi:type="dcterms:W3CDTF">2023-03-23T00:28:38Z</dcterms:modified>
</cp:coreProperties>
</file>